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0" r:id="rId1"/>
    <p:sldMasterId id="2147492584" r:id="rId2"/>
    <p:sldMasterId id="2147492611" r:id="rId3"/>
    <p:sldMasterId id="2147492721" r:id="rId4"/>
    <p:sldMasterId id="2147492733" r:id="rId5"/>
  </p:sldMasterIdLst>
  <p:notesMasterIdLst>
    <p:notesMasterId r:id="rId23"/>
  </p:notesMasterIdLst>
  <p:sldIdLst>
    <p:sldId id="2076138965" r:id="rId6"/>
    <p:sldId id="2123258731" r:id="rId7"/>
    <p:sldId id="10583" r:id="rId8"/>
    <p:sldId id="2123258733" r:id="rId9"/>
    <p:sldId id="2123258734" r:id="rId10"/>
    <p:sldId id="2145705677" r:id="rId11"/>
    <p:sldId id="2145705679" r:id="rId12"/>
    <p:sldId id="2145705678" r:id="rId13"/>
    <p:sldId id="2145705680" r:id="rId14"/>
    <p:sldId id="2145705682" r:id="rId15"/>
    <p:sldId id="2145705683" r:id="rId16"/>
    <p:sldId id="2076138084" r:id="rId17"/>
    <p:sldId id="281" r:id="rId18"/>
    <p:sldId id="2076138075" r:id="rId19"/>
    <p:sldId id="2076138081" r:id="rId20"/>
    <p:sldId id="2076137626" r:id="rId21"/>
    <p:sldId id="2076138083"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1 | Apps for Meetings" id="{EF240912-1533-4510-8402-E056E3D2E575}">
          <p14:sldIdLst>
            <p14:sldId id="2076138965"/>
            <p14:sldId id="2123258731"/>
            <p14:sldId id="10583"/>
            <p14:sldId id="2123258733"/>
            <p14:sldId id="2123258734"/>
            <p14:sldId id="2145705677"/>
            <p14:sldId id="2145705679"/>
            <p14:sldId id="2145705678"/>
            <p14:sldId id="2145705680"/>
            <p14:sldId id="2145705682"/>
            <p14:sldId id="2145705683"/>
          </p14:sldIdLst>
        </p14:section>
        <p14:section name="Appendix | Teams Apps" id="{C58485C3-AB5F-493F-9764-760E62A6C93B}">
          <p14:sldIdLst>
            <p14:sldId id="2076138084"/>
            <p14:sldId id="281"/>
            <p14:sldId id="2076138075"/>
            <p14:sldId id="2076138081"/>
            <p14:sldId id="2076137626"/>
            <p14:sldId id="20761380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2"/>
    <a:srgbClr val="4472C4"/>
    <a:srgbClr val="454DB7"/>
    <a:srgbClr val="4F5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2AC48-1CCD-404F-A23D-03F4DFE36C03}" v="381" dt="2021-03-03T14:14:34.170"/>
    <p1510:client id="{AA31172B-4B25-46B1-974B-2BCF33D86126}" v="85" dt="2021-03-02T18:13:24.806"/>
    <p1510:client id="{DC4D1976-5BF1-47B8-B898-AF40A5E56984}" v="539" dt="2021-03-03T14:40:14.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5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D2E5B-40F4-429F-96B2-AA017D40A153}" type="datetimeFigureOut">
              <a:rPr lang="en-US"/>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17FF9-D4CA-4914-8E89-390D0CF989D1}" type="slidenum">
              <a:rPr lang="en-US"/>
              <a:t>‹#›</a:t>
            </a:fld>
            <a:endParaRPr lang="en-US"/>
          </a:p>
        </p:txBody>
      </p:sp>
    </p:spTree>
    <p:extLst>
      <p:ext uri="{BB962C8B-B14F-4D97-AF65-F5344CB8AC3E}">
        <p14:creationId xmlns:p14="http://schemas.microsoft.com/office/powerpoint/2010/main" val="273817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4/8/2021 8:29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31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4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2</a:t>
            </a:fld>
            <a:endParaRPr lang="en-US" dirty="0"/>
          </a:p>
        </p:txBody>
      </p:sp>
    </p:spTree>
    <p:extLst>
      <p:ext uri="{BB962C8B-B14F-4D97-AF65-F5344CB8AC3E}">
        <p14:creationId xmlns:p14="http://schemas.microsoft.com/office/powerpoint/2010/main" val="80455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17FF9-D4CA-4914-8E89-390D0CF989D1}" type="slidenum">
              <a:rPr lang="en-US" smtClean="0"/>
              <a:t>3</a:t>
            </a:fld>
            <a:endParaRPr lang="en-US" dirty="0"/>
          </a:p>
        </p:txBody>
      </p:sp>
    </p:spTree>
    <p:extLst>
      <p:ext uri="{BB962C8B-B14F-4D97-AF65-F5344CB8AC3E}">
        <p14:creationId xmlns:p14="http://schemas.microsoft.com/office/powerpoint/2010/main" val="329310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44F80-BB2B-4022-AFB8-CA777B0C8C8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85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344F80-BB2B-4022-AFB8-CA777B0C8C86}" type="slidenum">
              <a:rPr lang="en-IN" smtClean="0"/>
              <a:t>5</a:t>
            </a:fld>
            <a:endParaRPr lang="en-IN" dirty="0"/>
          </a:p>
        </p:txBody>
      </p:sp>
    </p:spTree>
    <p:extLst>
      <p:ext uri="{BB962C8B-B14F-4D97-AF65-F5344CB8AC3E}">
        <p14:creationId xmlns:p14="http://schemas.microsoft.com/office/powerpoint/2010/main" val="219861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9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0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4/8/2021 8:29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73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51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lnSpc>
                <a:spcPct val="100000"/>
              </a:lnSpc>
              <a:defRPr spc="0" baseline="0">
                <a:solidFill>
                  <a:schemeClr val="tx2"/>
                </a:solidFill>
              </a:defRPr>
            </a:lvl1pPr>
          </a:lstStyle>
          <a:p>
            <a:r>
              <a:rPr lang="en-US"/>
              <a:t>Title</a:t>
            </a:r>
          </a:p>
        </p:txBody>
      </p:sp>
    </p:spTree>
    <p:extLst>
      <p:ext uri="{BB962C8B-B14F-4D97-AF65-F5344CB8AC3E}">
        <p14:creationId xmlns:p14="http://schemas.microsoft.com/office/powerpoint/2010/main" val="159633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9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8" y="1391921"/>
            <a:ext cx="9985721" cy="5262880"/>
          </a:xfrm>
        </p:spPr>
        <p:txBody>
          <a:bodyPr>
            <a:normAutofit/>
          </a:bodyPr>
          <a:lstStyle>
            <a:lvl1pPr>
              <a:spcBef>
                <a:spcPts val="1801"/>
              </a:spcBef>
              <a:defRPr sz="2400"/>
            </a:lvl1pPr>
            <a:lvl2pPr marL="3175" indent="-3175">
              <a:spcBef>
                <a:spcPts val="300"/>
              </a:spcBef>
              <a:buNone/>
              <a:defRPr sz="180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9621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24730444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2" userDrawn="1">
          <p15:clr>
            <a:srgbClr val="A4A3A4"/>
          </p15:clr>
        </p15:guide>
        <p15:guide id="9" pos="1556" userDrawn="1">
          <p15:clr>
            <a:srgbClr val="A4A3A4"/>
          </p15:clr>
        </p15:guide>
        <p15:guide id="10" pos="1966" userDrawn="1">
          <p15:clr>
            <a:srgbClr val="A4A3A4"/>
          </p15:clr>
        </p15:guide>
        <p15:guide id="11" pos="2149" userDrawn="1">
          <p15:clr>
            <a:srgbClr val="A4A3A4"/>
          </p15:clr>
        </p15:guide>
        <p15:guide id="12" pos="2562" userDrawn="1">
          <p15:clr>
            <a:srgbClr val="A4A3A4"/>
          </p15:clr>
        </p15:guide>
        <p15:guide id="13" pos="2745" userDrawn="1">
          <p15:clr>
            <a:srgbClr val="A4A3A4"/>
          </p15:clr>
        </p15:guide>
        <p15:guide id="14" pos="3156"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6"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4" userDrawn="1">
          <p15:clr>
            <a:srgbClr val="A4A3A4"/>
          </p15:clr>
        </p15:guide>
        <p15:guide id="24" pos="6123" userDrawn="1">
          <p15:clr>
            <a:srgbClr val="A4A3A4"/>
          </p15:clr>
        </p15:guide>
        <p15:guide id="25" pos="6308" userDrawn="1">
          <p15:clr>
            <a:srgbClr val="A4A3A4"/>
          </p15:clr>
        </p15:guide>
        <p15:guide id="26" pos="6716"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CA8FFC-A5DF-4CD0-BA88-1228AE83C512}"/>
              </a:ext>
            </a:extLst>
          </p:cNvPr>
          <p:cNvSpPr>
            <a:spLocks noGrp="1"/>
          </p:cNvSpPr>
          <p:nvPr>
            <p:ph type="dt" sz="half" idx="10"/>
          </p:nvPr>
        </p:nvSpPr>
        <p:spPr/>
        <p:txBody>
          <a:bodyPr/>
          <a:lstStyle/>
          <a:p>
            <a:fld id="{76EE4C3F-31FF-46E8-B2AF-93A2778D6949}" type="datetimeFigureOut">
              <a:rPr lang="en-US" smtClean="0"/>
              <a:t>4/8/2021</a:t>
            </a:fld>
            <a:endParaRPr lang="en-US"/>
          </a:p>
        </p:txBody>
      </p:sp>
      <p:sp>
        <p:nvSpPr>
          <p:cNvPr id="3" name="Footer Placeholder 2">
            <a:extLst>
              <a:ext uri="{FF2B5EF4-FFF2-40B4-BE49-F238E27FC236}">
                <a16:creationId xmlns:a16="http://schemas.microsoft.com/office/drawing/2014/main" id="{253721D4-99C0-4114-866D-916C938B96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3295FC-2020-4812-9114-128701B5B3E0}"/>
              </a:ext>
            </a:extLst>
          </p:cNvPr>
          <p:cNvSpPr>
            <a:spLocks noGrp="1"/>
          </p:cNvSpPr>
          <p:nvPr>
            <p:ph type="sldNum" sz="quarter" idx="12"/>
          </p:nvPr>
        </p:nvSpPr>
        <p:spPr/>
        <p:txBody>
          <a:bodyPr/>
          <a:lstStyle/>
          <a:p>
            <a:fld id="{5F2CD40E-A6C9-4C38-93D7-E05910E92BAF}" type="slidenum">
              <a:rPr lang="en-US" smtClean="0"/>
              <a:t>‹#›</a:t>
            </a:fld>
            <a:endParaRPr lang="en-US"/>
          </a:p>
        </p:txBody>
      </p:sp>
    </p:spTree>
    <p:extLst>
      <p:ext uri="{BB962C8B-B14F-4D97-AF65-F5344CB8AC3E}">
        <p14:creationId xmlns:p14="http://schemas.microsoft.com/office/powerpoint/2010/main" val="2366481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1"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199917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820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6691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4304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5"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295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8" y="3012081"/>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73591909"/>
      </p:ext>
    </p:extLst>
  </p:cSld>
  <p:clrMap bg1="lt1" tx1="dk1" bg2="lt2" tx2="dk2" accent1="accent1" accent2="accent2" accent3="accent3" accent4="accent4" accent5="accent5" accent6="accent6" hlink="hlink" folHlink="folHlink"/>
  <p:sldLayoutIdLst>
    <p:sldLayoutId id="2147483716" r:id="rId1"/>
    <p:sldLayoutId id="2147483725" r:id="rId2"/>
    <p:sldLayoutId id="2147485604" r:id="rId3"/>
    <p:sldLayoutId id="214749263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8" rtl="0" eaLnBrk="1" latinLnBrk="0" hangingPunct="1">
        <a:lnSpc>
          <a:spcPct val="90000"/>
        </a:lnSpc>
        <a:spcBef>
          <a:spcPct val="0"/>
        </a:spcBef>
        <a:buNone/>
        <a:defRPr lang="en-US" sz="3200" b="0" kern="1200" cap="none" spc="0" baseline="0" dirty="0" smtClean="0">
          <a:ln w="3175">
            <a:noFill/>
          </a:ln>
          <a:solidFill>
            <a:schemeClr val="tx2"/>
          </a:solidFill>
          <a:effectLst/>
          <a:latin typeface="+mj-lt"/>
          <a:ea typeface="+mn-ea"/>
          <a:cs typeface="Segoe UI" pitchFamily="34" charset="0"/>
        </a:defRPr>
      </a:lvl1pPr>
    </p:titleStyle>
    <p:bodyStyle>
      <a:lvl1pPr marL="0"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101"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9"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8"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97"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40"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30"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8"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7" algn="l" defTabSz="914378" rtl="0" eaLnBrk="1" latinLnBrk="0" hangingPunct="1">
        <a:defRPr sz="1765" kern="1200">
          <a:solidFill>
            <a:schemeClr val="tx1"/>
          </a:solidFill>
          <a:latin typeface="+mn-lt"/>
          <a:ea typeface="+mn-ea"/>
          <a:cs typeface="+mn-cs"/>
        </a:defRPr>
      </a:lvl5pPr>
      <a:lvl6pPr marL="2285947" algn="l" defTabSz="914378" rtl="0" eaLnBrk="1" latinLnBrk="0" hangingPunct="1">
        <a:defRPr sz="1765" kern="1200">
          <a:solidFill>
            <a:schemeClr val="tx1"/>
          </a:solidFill>
          <a:latin typeface="+mn-lt"/>
          <a:ea typeface="+mn-ea"/>
          <a:cs typeface="+mn-cs"/>
        </a:defRPr>
      </a:lvl6pPr>
      <a:lvl7pPr marL="2743135" algn="l" defTabSz="914378" rtl="0" eaLnBrk="1" latinLnBrk="0" hangingPunct="1">
        <a:defRPr sz="1765" kern="1200">
          <a:solidFill>
            <a:schemeClr val="tx1"/>
          </a:solidFill>
          <a:latin typeface="+mn-lt"/>
          <a:ea typeface="+mn-ea"/>
          <a:cs typeface="+mn-cs"/>
        </a:defRPr>
      </a:lvl7pPr>
      <a:lvl8pPr marL="3200324" algn="l" defTabSz="914378" rtl="0" eaLnBrk="1" latinLnBrk="0" hangingPunct="1">
        <a:defRPr sz="1765" kern="1200">
          <a:solidFill>
            <a:schemeClr val="tx1"/>
          </a:solidFill>
          <a:latin typeface="+mn-lt"/>
          <a:ea typeface="+mn-ea"/>
          <a:cs typeface="+mn-cs"/>
        </a:defRPr>
      </a:lvl8pPr>
      <a:lvl9pPr marL="3657514"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2" userDrawn="1">
          <p15:clr>
            <a:srgbClr val="C35EA4"/>
          </p15:clr>
        </p15:guide>
        <p15:guide id="4" pos="1516" userDrawn="1">
          <p15:clr>
            <a:srgbClr val="C35EA4"/>
          </p15:clr>
        </p15:guide>
        <p15:guide id="5" pos="2608" userDrawn="1">
          <p15:clr>
            <a:srgbClr val="C35EA4"/>
          </p15:clr>
        </p15:guide>
        <p15:guide id="6" pos="2750"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1" userDrawn="1">
          <p15:clr>
            <a:srgbClr val="C35EA4"/>
          </p15:clr>
        </p15:guide>
        <p15:guide id="11" pos="6316" userDrawn="1">
          <p15:clr>
            <a:srgbClr val="C35EA4"/>
          </p15:clr>
        </p15:guide>
        <p15:guide id="12" pos="6460" userDrawn="1">
          <p15:clr>
            <a:srgbClr val="C35EA4"/>
          </p15:clr>
        </p15:guide>
        <p15:guide id="16" pos="274" userDrawn="1">
          <p15:clr>
            <a:srgbClr val="F26B43"/>
          </p15:clr>
        </p15:guide>
        <p15:guide id="17" pos="7557"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EC1B8-3B77-4F8B-AEA7-5B006B2D71F5}"/>
              </a:ext>
            </a:extLst>
          </p:cNvPr>
          <p:cNvSpPr>
            <a:spLocks noGrp="1"/>
          </p:cNvSpPr>
          <p:nvPr>
            <p:ph type="title"/>
          </p:nvPr>
        </p:nvSpPr>
        <p:spPr>
          <a:xfrm>
            <a:off x="264459" y="400985"/>
            <a:ext cx="11656610" cy="7644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830E7A-A055-49B1-86A8-A639E7AA3A2A}"/>
              </a:ext>
            </a:extLst>
          </p:cNvPr>
          <p:cNvSpPr>
            <a:spLocks noGrp="1"/>
          </p:cNvSpPr>
          <p:nvPr>
            <p:ph type="body" idx="1"/>
          </p:nvPr>
        </p:nvSpPr>
        <p:spPr>
          <a:xfrm>
            <a:off x="264459" y="1538756"/>
            <a:ext cx="11656610" cy="5149911"/>
          </a:xfrm>
          <a:prstGeom prst="rect">
            <a:avLst/>
          </a:prstGeom>
        </p:spPr>
        <p:txBody>
          <a:bodyPr vert="horz" lIns="91440" tIns="45720" rIns="9144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3470908680"/>
      </p:ext>
    </p:extLst>
  </p:cSld>
  <p:clrMap bg1="lt1" tx1="dk1" bg2="lt2" tx2="dk2" accent1="accent1" accent2="accent2" accent3="accent3" accent4="accent4" accent5="accent5" accent6="accent6" hlink="hlink" folHlink="folHlink"/>
  <p:sldLayoutIdLst>
    <p:sldLayoutId id="2147492636" r:id="rId1"/>
  </p:sldLayoutIdLst>
  <p:txStyles>
    <p:titleStyle>
      <a:lvl1pPr algn="l" defTabSz="914411" rtl="0" eaLnBrk="1" latinLnBrk="0" hangingPunct="1">
        <a:lnSpc>
          <a:spcPct val="95000"/>
        </a:lnSpc>
        <a:spcBef>
          <a:spcPct val="0"/>
        </a:spcBef>
        <a:buNone/>
        <a:defRPr sz="3600" kern="1200">
          <a:solidFill>
            <a:schemeClr val="tx1"/>
          </a:solidFill>
          <a:latin typeface="+mj-lt"/>
          <a:ea typeface="+mj-ea"/>
          <a:cs typeface="+mj-cs"/>
        </a:defRPr>
      </a:lvl1pPr>
    </p:titleStyle>
    <p:bodyStyle>
      <a:lvl1pPr marL="0" indent="0" algn="l" defTabSz="914411" rtl="0" eaLnBrk="1" latinLnBrk="0" hangingPunct="1">
        <a:lnSpc>
          <a:spcPct val="95000"/>
        </a:lnSpc>
        <a:spcBef>
          <a:spcPts val="1801"/>
        </a:spcBef>
        <a:buFont typeface="Arial"/>
        <a:buNone/>
        <a:defRPr sz="2800" kern="1200">
          <a:solidFill>
            <a:schemeClr val="tx1"/>
          </a:solidFill>
          <a:latin typeface="+mn-lt"/>
          <a:ea typeface="+mn-ea"/>
          <a:cs typeface="+mn-cs"/>
        </a:defRPr>
      </a:lvl1pPr>
      <a:lvl2pPr marL="400055" indent="-228604" algn="l" defTabSz="914411" rtl="0" eaLnBrk="1" latinLnBrk="0" hangingPunct="1">
        <a:lnSpc>
          <a:spcPct val="95000"/>
        </a:lnSpc>
        <a:spcBef>
          <a:spcPts val="500"/>
        </a:spcBef>
        <a:buFont typeface="Arial"/>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21" indent="-228604" algn="l" defTabSz="914411" rtl="0" eaLnBrk="1" latinLnBrk="0" hangingPunct="1">
        <a:lnSpc>
          <a:spcPct val="90000"/>
        </a:lnSpc>
        <a:spcBef>
          <a:spcPts val="500"/>
        </a:spcBef>
        <a:buFont typeface="Arial"/>
        <a:buChar char="•"/>
        <a:defRPr sz="1801" kern="1200">
          <a:solidFill>
            <a:schemeClr val="bg1"/>
          </a:solidFill>
          <a:latin typeface="+mn-lt"/>
          <a:ea typeface="+mn-ea"/>
          <a:cs typeface="+mn-cs"/>
        </a:defRPr>
      </a:lvl4pPr>
      <a:lvl5pPr marL="2057427" indent="-228604" algn="l" defTabSz="914411" rtl="0" eaLnBrk="1" latinLnBrk="0" hangingPunct="1">
        <a:lnSpc>
          <a:spcPct val="90000"/>
        </a:lnSpc>
        <a:spcBef>
          <a:spcPts val="500"/>
        </a:spcBef>
        <a:buFont typeface="Arial"/>
        <a:buChar char="•"/>
        <a:defRPr sz="1801" kern="1200">
          <a:solidFill>
            <a:schemeClr val="bg1"/>
          </a:solidFill>
          <a:latin typeface="+mn-lt"/>
          <a:ea typeface="+mn-ea"/>
          <a:cs typeface="+mn-cs"/>
        </a:defRPr>
      </a:lvl5pPr>
      <a:lvl6pPr marL="2514632" indent="-228604" algn="l" defTabSz="914411" rtl="0" eaLnBrk="1" latinLnBrk="0" hangingPunct="1">
        <a:lnSpc>
          <a:spcPct val="90000"/>
        </a:lnSpc>
        <a:spcBef>
          <a:spcPts val="500"/>
        </a:spcBef>
        <a:buFont typeface="Arial"/>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6"/>
            <a:ext cx="11333081"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1" cy="127611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69" y="605622"/>
            <a:ext cx="762211" cy="6252383"/>
            <a:chOff x="13152703" y="617679"/>
            <a:chExt cx="777496" cy="6376851"/>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3239" y="867161"/>
              <a:ext cx="582030" cy="83066"/>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1" y="602922"/>
            <a:ext cx="520479" cy="6255080"/>
            <a:chOff x="12419383" y="614924"/>
            <a:chExt cx="530916" cy="6379603"/>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1917" y="882390"/>
              <a:ext cx="617998" cy="83066"/>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520" y="-1035"/>
            <a:ext cx="1471667" cy="448498"/>
            <a:chOff x="12419383" y="-1058"/>
            <a:chExt cx="1501175" cy="457427"/>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13" fontAlgn="base">
                  <a:lnSpc>
                    <a:spcPct val="100000"/>
                  </a:lnSpc>
                  <a:spcBef>
                    <a:spcPct val="0"/>
                  </a:spcBef>
                  <a:spcAft>
                    <a:spcPct val="0"/>
                  </a:spcAft>
                </a:pPr>
                <a:r>
                  <a:rPr lang="en-US" sz="491" b="1">
                    <a:solidFill>
                      <a:srgbClr val="000000"/>
                    </a:solidFill>
                    <a:ea typeface="Segoe UI" pitchFamily="34" charset="0"/>
                    <a:cs typeface="Segoe UI" pitchFamily="34" charset="0"/>
                  </a:rPr>
                  <a:t>White</a:t>
                </a:r>
              </a:p>
              <a:p>
                <a:pPr algn="l" defTabSz="914113" fontAlgn="base">
                  <a:lnSpc>
                    <a:spcPct val="100000"/>
                  </a:lnSpc>
                  <a:spcBef>
                    <a:spcPct val="0"/>
                  </a:spcBef>
                  <a:spcAft>
                    <a:spcPct val="0"/>
                  </a:spcAft>
                </a:pPr>
                <a:r>
                  <a:rPr lang="en-US" sz="293">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13" fontAlgn="base">
                  <a:lnSpc>
                    <a:spcPct val="100000"/>
                  </a:lnSpc>
                  <a:spcBef>
                    <a:spcPct val="0"/>
                  </a:spcBef>
                  <a:spcAft>
                    <a:spcPct val="0"/>
                  </a:spcAft>
                </a:pPr>
                <a:r>
                  <a:rPr lang="en-US" sz="491" b="1">
                    <a:solidFill>
                      <a:srgbClr val="FFFFFF"/>
                    </a:solidFill>
                    <a:ea typeface="Segoe UI" pitchFamily="34" charset="0"/>
                    <a:cs typeface="Segoe UI" pitchFamily="34" charset="0"/>
                  </a:rPr>
                  <a:t>Blue</a:t>
                </a:r>
              </a:p>
              <a:p>
                <a:pPr algn="l" defTabSz="914113" fontAlgn="base">
                  <a:lnSpc>
                    <a:spcPct val="100000"/>
                  </a:lnSpc>
                  <a:spcBef>
                    <a:spcPct val="0"/>
                  </a:spcBef>
                  <a:spcAft>
                    <a:spcPct val="0"/>
                  </a:spcAft>
                </a:pPr>
                <a:r>
                  <a:rPr lang="en-US" sz="293">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13" fontAlgn="base">
                  <a:lnSpc>
                    <a:spcPct val="100000"/>
                  </a:lnSpc>
                  <a:spcBef>
                    <a:spcPct val="0"/>
                  </a:spcBef>
                  <a:spcAft>
                    <a:spcPct val="0"/>
                  </a:spcAft>
                </a:pPr>
                <a:r>
                  <a:rPr lang="en-US" sz="491" b="1">
                    <a:solidFill>
                      <a:srgbClr val="000000"/>
                    </a:solidFill>
                    <a:ea typeface="Segoe UI" pitchFamily="34" charset="0"/>
                    <a:cs typeface="Segoe UI" pitchFamily="34" charset="0"/>
                  </a:rPr>
                  <a:t>Light gray</a:t>
                </a:r>
              </a:p>
              <a:p>
                <a:pPr algn="l" defTabSz="914113" fontAlgn="base">
                  <a:lnSpc>
                    <a:spcPct val="100000"/>
                  </a:lnSpc>
                  <a:spcBef>
                    <a:spcPct val="0"/>
                  </a:spcBef>
                  <a:spcAft>
                    <a:spcPct val="0"/>
                  </a:spcAft>
                </a:pPr>
                <a:r>
                  <a:rPr lang="en-US" sz="293">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3527" y="134798"/>
              <a:ext cx="354777" cy="83066"/>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95668881"/>
      </p:ext>
    </p:extLst>
  </p:cSld>
  <p:clrMap bg1="lt1" tx1="dk1" bg2="lt2" tx2="dk2" accent1="accent1" accent2="accent2" accent3="accent3" accent4="accent4" accent5="accent5" accent6="accent6" hlink="hlink" folHlink="folHlink"/>
  <p:sldLayoutIdLst>
    <p:sldLayoutId id="2147492617" r:id="rId1"/>
  </p:sldLayoutIdLst>
  <p:transition>
    <p:fade/>
  </p:transition>
  <p:txStyles>
    <p:titleStyle>
      <a:lvl1pPr algn="l" defTabSz="914378" rtl="0" eaLnBrk="1" latinLnBrk="0" hangingPunct="1">
        <a:lnSpc>
          <a:spcPct val="90000"/>
        </a:lnSpc>
        <a:spcBef>
          <a:spcPct val="0"/>
        </a:spcBef>
        <a:buNone/>
        <a:defRPr lang="en-US" sz="3138" b="0" kern="1200" cap="none" spc="-148"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101"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9"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8"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97" marR="0" indent="0" algn="l" defTabSz="914378"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40"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30"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8"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7" algn="l" defTabSz="914378" rtl="0" eaLnBrk="1" latinLnBrk="0" hangingPunct="1">
        <a:defRPr sz="1765" kern="1200">
          <a:solidFill>
            <a:schemeClr val="tx1"/>
          </a:solidFill>
          <a:latin typeface="+mn-lt"/>
          <a:ea typeface="+mn-ea"/>
          <a:cs typeface="+mn-cs"/>
        </a:defRPr>
      </a:lvl5pPr>
      <a:lvl6pPr marL="2285947" algn="l" defTabSz="914378" rtl="0" eaLnBrk="1" latinLnBrk="0" hangingPunct="1">
        <a:defRPr sz="1765" kern="1200">
          <a:solidFill>
            <a:schemeClr val="tx1"/>
          </a:solidFill>
          <a:latin typeface="+mn-lt"/>
          <a:ea typeface="+mn-ea"/>
          <a:cs typeface="+mn-cs"/>
        </a:defRPr>
      </a:lvl6pPr>
      <a:lvl7pPr marL="2743135" algn="l" defTabSz="914378" rtl="0" eaLnBrk="1" latinLnBrk="0" hangingPunct="1">
        <a:defRPr sz="1765" kern="1200">
          <a:solidFill>
            <a:schemeClr val="tx1"/>
          </a:solidFill>
          <a:latin typeface="+mn-lt"/>
          <a:ea typeface="+mn-ea"/>
          <a:cs typeface="+mn-cs"/>
        </a:defRPr>
      </a:lvl7pPr>
      <a:lvl8pPr marL="3200324" algn="l" defTabSz="914378" rtl="0" eaLnBrk="1" latinLnBrk="0" hangingPunct="1">
        <a:defRPr sz="1765" kern="1200">
          <a:solidFill>
            <a:schemeClr val="tx1"/>
          </a:solidFill>
          <a:latin typeface="+mn-lt"/>
          <a:ea typeface="+mn-ea"/>
          <a:cs typeface="+mn-cs"/>
        </a:defRPr>
      </a:lvl8pPr>
      <a:lvl9pPr marL="3657514"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2" userDrawn="1">
          <p15:clr>
            <a:srgbClr val="C35EA4"/>
          </p15:clr>
        </p15:guide>
        <p15:guide id="4" pos="1516" userDrawn="1">
          <p15:clr>
            <a:srgbClr val="C35EA4"/>
          </p15:clr>
        </p15:guide>
        <p15:guide id="5" pos="2608" userDrawn="1">
          <p15:clr>
            <a:srgbClr val="C35EA4"/>
          </p15:clr>
        </p15:guide>
        <p15:guide id="6" pos="2750"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1" userDrawn="1">
          <p15:clr>
            <a:srgbClr val="C35EA4"/>
          </p15:clr>
        </p15:guide>
        <p15:guide id="11" pos="6316" userDrawn="1">
          <p15:clr>
            <a:srgbClr val="C35EA4"/>
          </p15:clr>
        </p15:guide>
        <p15:guide id="12" pos="6460" userDrawn="1">
          <p15:clr>
            <a:srgbClr val="C35EA4"/>
          </p15:clr>
        </p15:guide>
        <p15:guide id="16" pos="265" userDrawn="1">
          <p15:clr>
            <a:srgbClr val="F26B43"/>
          </p15:clr>
        </p15:guide>
        <p15:guide id="17" pos="7417" userDrawn="1">
          <p15:clr>
            <a:srgbClr val="F26B43"/>
          </p15:clr>
        </p15:guide>
        <p15:guide id="18" orient="horz" pos="758" userDrawn="1">
          <p15:clr>
            <a:srgbClr val="5ACBF0"/>
          </p15:clr>
        </p15:guide>
        <p15:guide id="19" orient="horz" pos="1363"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64" userDrawn="1">
          <p15:clr>
            <a:srgbClr val="F26B43"/>
          </p15:clr>
        </p15:guide>
        <p15:guide id="26" orient="horz" pos="4056"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583482360"/>
      </p:ext>
    </p:extLst>
  </p:cSld>
  <p:clrMap bg1="lt1" tx1="dk1" bg2="lt2" tx2="dk2" accent1="accent1" accent2="accent2" accent3="accent3" accent4="accent4" accent5="accent5" accent6="accent6" hlink="hlink" folHlink="folHlink"/>
  <p:sldLayoutIdLst>
    <p:sldLayoutId id="2147492723" r:id="rId1"/>
    <p:sldLayoutId id="214749272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22350840"/>
      </p:ext>
    </p:extLst>
  </p:cSld>
  <p:clrMap bg1="lt1" tx1="dk1" bg2="lt2" tx2="dk2" accent1="accent1" accent2="accent2" accent3="accent3" accent4="accent4" accent5="accent5" accent6="accent6" hlink="hlink" folHlink="folHlink"/>
  <p:sldLayoutIdLst>
    <p:sldLayoutId id="214749274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26" Type="http://schemas.openxmlformats.org/officeDocument/2006/relationships/image" Target="../media/image86.png"/><Relationship Id="rId21" Type="http://schemas.microsoft.com/office/2007/relationships/hdphoto" Target="../media/hdphoto9.wdp"/><Relationship Id="rId42" Type="http://schemas.microsoft.com/office/2007/relationships/hdphoto" Target="../media/hdphoto19.wdp"/><Relationship Id="rId47" Type="http://schemas.openxmlformats.org/officeDocument/2006/relationships/image" Target="../media/image97.png"/><Relationship Id="rId63" Type="http://schemas.microsoft.com/office/2007/relationships/hdphoto" Target="../media/hdphoto28.wdp"/><Relationship Id="rId68" Type="http://schemas.openxmlformats.org/officeDocument/2006/relationships/image" Target="../media/image109.png"/><Relationship Id="rId16" Type="http://schemas.openxmlformats.org/officeDocument/2006/relationships/image" Target="../media/image81.png"/><Relationship Id="rId11" Type="http://schemas.openxmlformats.org/officeDocument/2006/relationships/image" Target="../media/image78.png"/><Relationship Id="rId24" Type="http://schemas.openxmlformats.org/officeDocument/2006/relationships/image" Target="../media/image85.png"/><Relationship Id="rId32" Type="http://schemas.microsoft.com/office/2007/relationships/hdphoto" Target="../media/hdphoto14.wdp"/><Relationship Id="rId37" Type="http://schemas.openxmlformats.org/officeDocument/2006/relationships/image" Target="../media/image92.png"/><Relationship Id="rId40" Type="http://schemas.microsoft.com/office/2007/relationships/hdphoto" Target="../media/hdphoto18.wdp"/><Relationship Id="rId45" Type="http://schemas.openxmlformats.org/officeDocument/2006/relationships/image" Target="../media/image96.png"/><Relationship Id="rId53" Type="http://schemas.microsoft.com/office/2007/relationships/hdphoto" Target="../media/hdphoto24.wdp"/><Relationship Id="rId58" Type="http://schemas.openxmlformats.org/officeDocument/2006/relationships/image" Target="../media/image103.png"/><Relationship Id="rId66" Type="http://schemas.openxmlformats.org/officeDocument/2006/relationships/image" Target="../media/image108.png"/><Relationship Id="rId74" Type="http://schemas.microsoft.com/office/2007/relationships/hdphoto" Target="../media/hdphoto33.wdp"/><Relationship Id="rId5" Type="http://schemas.microsoft.com/office/2007/relationships/hdphoto" Target="../media/hdphoto2.wdp"/><Relationship Id="rId61" Type="http://schemas.openxmlformats.org/officeDocument/2006/relationships/image" Target="../media/image105.png"/><Relationship Id="rId19" Type="http://schemas.microsoft.com/office/2007/relationships/hdphoto" Target="../media/hdphoto8.wdp"/><Relationship Id="rId14" Type="http://schemas.openxmlformats.org/officeDocument/2006/relationships/image" Target="../media/image80.png"/><Relationship Id="rId22" Type="http://schemas.openxmlformats.org/officeDocument/2006/relationships/image" Target="../media/image84.png"/><Relationship Id="rId27" Type="http://schemas.microsoft.com/office/2007/relationships/hdphoto" Target="../media/hdphoto12.wdp"/><Relationship Id="rId30" Type="http://schemas.openxmlformats.org/officeDocument/2006/relationships/image" Target="../media/image88.emf"/><Relationship Id="rId35" Type="http://schemas.openxmlformats.org/officeDocument/2006/relationships/image" Target="../media/image91.png"/><Relationship Id="rId43" Type="http://schemas.openxmlformats.org/officeDocument/2006/relationships/image" Target="../media/image95.png"/><Relationship Id="rId48" Type="http://schemas.microsoft.com/office/2007/relationships/hdphoto" Target="../media/hdphoto22.wdp"/><Relationship Id="rId56" Type="http://schemas.openxmlformats.org/officeDocument/2006/relationships/image" Target="../media/image102.png"/><Relationship Id="rId64" Type="http://schemas.openxmlformats.org/officeDocument/2006/relationships/image" Target="../media/image107.png"/><Relationship Id="rId69" Type="http://schemas.openxmlformats.org/officeDocument/2006/relationships/image" Target="../media/image110.png"/><Relationship Id="rId77" Type="http://schemas.openxmlformats.org/officeDocument/2006/relationships/image" Target="../media/image115.emf"/><Relationship Id="rId8" Type="http://schemas.microsoft.com/office/2007/relationships/hdphoto" Target="../media/hdphoto3.wdp"/><Relationship Id="rId51" Type="http://schemas.openxmlformats.org/officeDocument/2006/relationships/image" Target="../media/image99.png"/><Relationship Id="rId72" Type="http://schemas.microsoft.com/office/2007/relationships/hdphoto" Target="../media/hdphoto32.wdp"/><Relationship Id="rId3" Type="http://schemas.microsoft.com/office/2007/relationships/hdphoto" Target="../media/hdphoto1.wdp"/><Relationship Id="rId12" Type="http://schemas.openxmlformats.org/officeDocument/2006/relationships/image" Target="../media/image79.png"/><Relationship Id="rId17" Type="http://schemas.microsoft.com/office/2007/relationships/hdphoto" Target="../media/hdphoto7.wdp"/><Relationship Id="rId25" Type="http://schemas.microsoft.com/office/2007/relationships/hdphoto" Target="../media/hdphoto11.wdp"/><Relationship Id="rId33" Type="http://schemas.openxmlformats.org/officeDocument/2006/relationships/image" Target="../media/image90.png"/><Relationship Id="rId38" Type="http://schemas.microsoft.com/office/2007/relationships/hdphoto" Target="../media/hdphoto17.wdp"/><Relationship Id="rId46" Type="http://schemas.microsoft.com/office/2007/relationships/hdphoto" Target="../media/hdphoto21.wdp"/><Relationship Id="rId59" Type="http://schemas.microsoft.com/office/2007/relationships/hdphoto" Target="../media/hdphoto27.wdp"/><Relationship Id="rId67" Type="http://schemas.microsoft.com/office/2007/relationships/hdphoto" Target="../media/hdphoto30.wdp"/><Relationship Id="rId20" Type="http://schemas.openxmlformats.org/officeDocument/2006/relationships/image" Target="../media/image83.png"/><Relationship Id="rId41" Type="http://schemas.openxmlformats.org/officeDocument/2006/relationships/image" Target="../media/image94.png"/><Relationship Id="rId54" Type="http://schemas.openxmlformats.org/officeDocument/2006/relationships/image" Target="../media/image101.png"/><Relationship Id="rId62" Type="http://schemas.openxmlformats.org/officeDocument/2006/relationships/image" Target="../media/image106.png"/><Relationship Id="rId70" Type="http://schemas.microsoft.com/office/2007/relationships/hdphoto" Target="../media/hdphoto31.wdp"/><Relationship Id="rId75"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5.png"/><Relationship Id="rId15" Type="http://schemas.microsoft.com/office/2007/relationships/hdphoto" Target="../media/hdphoto6.wdp"/><Relationship Id="rId23" Type="http://schemas.microsoft.com/office/2007/relationships/hdphoto" Target="../media/hdphoto10.wdp"/><Relationship Id="rId28" Type="http://schemas.openxmlformats.org/officeDocument/2006/relationships/image" Target="../media/image87.png"/><Relationship Id="rId36" Type="http://schemas.microsoft.com/office/2007/relationships/hdphoto" Target="../media/hdphoto16.wdp"/><Relationship Id="rId49" Type="http://schemas.openxmlformats.org/officeDocument/2006/relationships/image" Target="../media/image98.png"/><Relationship Id="rId57" Type="http://schemas.microsoft.com/office/2007/relationships/hdphoto" Target="../media/hdphoto26.wdp"/><Relationship Id="rId10" Type="http://schemas.microsoft.com/office/2007/relationships/hdphoto" Target="../media/hdphoto4.wdp"/><Relationship Id="rId31" Type="http://schemas.openxmlformats.org/officeDocument/2006/relationships/image" Target="../media/image89.png"/><Relationship Id="rId44" Type="http://schemas.microsoft.com/office/2007/relationships/hdphoto" Target="../media/hdphoto20.wdp"/><Relationship Id="rId52" Type="http://schemas.openxmlformats.org/officeDocument/2006/relationships/image" Target="../media/image100.png"/><Relationship Id="rId60" Type="http://schemas.openxmlformats.org/officeDocument/2006/relationships/image" Target="../media/image104.png"/><Relationship Id="rId65" Type="http://schemas.microsoft.com/office/2007/relationships/hdphoto" Target="../media/hdphoto29.wdp"/><Relationship Id="rId73" Type="http://schemas.openxmlformats.org/officeDocument/2006/relationships/image" Target="../media/image112.png"/><Relationship Id="rId78" Type="http://schemas.openxmlformats.org/officeDocument/2006/relationships/image" Target="../media/image116.png"/><Relationship Id="rId4" Type="http://schemas.openxmlformats.org/officeDocument/2006/relationships/image" Target="../media/image74.png"/><Relationship Id="rId9" Type="http://schemas.openxmlformats.org/officeDocument/2006/relationships/image" Target="../media/image77.png"/><Relationship Id="rId13" Type="http://schemas.microsoft.com/office/2007/relationships/hdphoto" Target="../media/hdphoto5.wdp"/><Relationship Id="rId18" Type="http://schemas.openxmlformats.org/officeDocument/2006/relationships/image" Target="../media/image82.png"/><Relationship Id="rId39" Type="http://schemas.openxmlformats.org/officeDocument/2006/relationships/image" Target="../media/image93.png"/><Relationship Id="rId34" Type="http://schemas.microsoft.com/office/2007/relationships/hdphoto" Target="../media/hdphoto15.wdp"/><Relationship Id="rId50" Type="http://schemas.microsoft.com/office/2007/relationships/hdphoto" Target="../media/hdphoto23.wdp"/><Relationship Id="rId55" Type="http://schemas.microsoft.com/office/2007/relationships/hdphoto" Target="../media/hdphoto25.wdp"/><Relationship Id="rId76" Type="http://schemas.openxmlformats.org/officeDocument/2006/relationships/image" Target="../media/image114.png"/><Relationship Id="rId7" Type="http://schemas.openxmlformats.org/officeDocument/2006/relationships/image" Target="../media/image76.png"/><Relationship Id="rId71" Type="http://schemas.openxmlformats.org/officeDocument/2006/relationships/image" Target="../media/image111.png"/><Relationship Id="rId2" Type="http://schemas.openxmlformats.org/officeDocument/2006/relationships/image" Target="../media/image73.png"/><Relationship Id="rId29" Type="http://schemas.microsoft.com/office/2007/relationships/hdphoto" Target="../media/hdphoto13.wdp"/></Relationships>
</file>

<file path=ppt/slides/_rels/slide1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svg"/></Relationships>
</file>

<file path=ppt/slides/_rels/slide1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sv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8.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15.xml.rels><?xml version="1.0" encoding="UTF-8" standalone="yes"?>
<Relationships xmlns="http://schemas.openxmlformats.org/package/2006/relationships"><Relationship Id="rId8" Type="http://schemas.openxmlformats.org/officeDocument/2006/relationships/image" Target="../media/image147.tiff"/><Relationship Id="rId3" Type="http://schemas.openxmlformats.org/officeDocument/2006/relationships/image" Target="../media/image142.png"/><Relationship Id="rId7" Type="http://schemas.openxmlformats.org/officeDocument/2006/relationships/image" Target="../media/image146.tiff"/><Relationship Id="rId2" Type="http://schemas.openxmlformats.org/officeDocument/2006/relationships/image" Target="../media/image141.tiff"/><Relationship Id="rId1" Type="http://schemas.openxmlformats.org/officeDocument/2006/relationships/slideLayout" Target="../slideLayouts/slideLayout1.xml"/><Relationship Id="rId6" Type="http://schemas.openxmlformats.org/officeDocument/2006/relationships/image" Target="../media/image145.png"/><Relationship Id="rId11" Type="http://schemas.openxmlformats.org/officeDocument/2006/relationships/image" Target="../media/image150.tiff"/><Relationship Id="rId5" Type="http://schemas.openxmlformats.org/officeDocument/2006/relationships/image" Target="../media/image144.tiff"/><Relationship Id="rId10" Type="http://schemas.openxmlformats.org/officeDocument/2006/relationships/image" Target="../media/image149.png"/><Relationship Id="rId4" Type="http://schemas.openxmlformats.org/officeDocument/2006/relationships/image" Target="../media/image143.tiff"/><Relationship Id="rId9" Type="http://schemas.openxmlformats.org/officeDocument/2006/relationships/image" Target="../media/image148.png"/></Relationships>
</file>

<file path=ppt/slides/_rels/slide16.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svg"/><Relationship Id="rId17" Type="http://schemas.openxmlformats.org/officeDocument/2006/relationships/hyperlink" Target="https://techcommunity.microsoft.com/t5/microsoft-teams-blog/total-economic-impact-of-using-microsoft-teams-as-a-platform-and/ba-p/1520009" TargetMode="External"/><Relationship Id="rId2" Type="http://schemas.openxmlformats.org/officeDocument/2006/relationships/notesSlide" Target="../notesSlides/notesSlide9.xml"/><Relationship Id="rId16" Type="http://schemas.openxmlformats.org/officeDocument/2006/relationships/image" Target="../media/image164.svg"/><Relationship Id="rId1" Type="http://schemas.openxmlformats.org/officeDocument/2006/relationships/slideLayout" Target="../slideLayouts/slideLayout3.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svg"/><Relationship Id="rId4" Type="http://schemas.openxmlformats.org/officeDocument/2006/relationships/image" Target="../media/image152.svg"/><Relationship Id="rId9" Type="http://schemas.openxmlformats.org/officeDocument/2006/relationships/image" Target="../media/image157.png"/><Relationship Id="rId14" Type="http://schemas.openxmlformats.org/officeDocument/2006/relationships/image" Target="../media/image16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jpeg"/><Relationship Id="rId3" Type="http://schemas.openxmlformats.org/officeDocument/2006/relationships/notesSlide" Target="../notesSlides/notesSlide2.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slideLayout" Target="../slideLayouts/slideLayout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themeOverride" Target="../theme/themeOverride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emf"/><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jpeg"/><Relationship Id="rId17" Type="http://schemas.openxmlformats.org/officeDocument/2006/relationships/image" Target="../media/image56.svg"/><Relationship Id="rId25"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svg"/><Relationship Id="rId23" Type="http://schemas.openxmlformats.org/officeDocument/2006/relationships/image" Target="../media/image62.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aka.ms/meetingsapps/blog" TargetMode="External"/><Relationship Id="rId7"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youtu.be/hCccXRGeLCw" TargetMode="External"/><Relationship Id="rId5" Type="http://schemas.openxmlformats.org/officeDocument/2006/relationships/hyperlink" Target="https://aka.ms/meetingsapps/devdocs" TargetMode="External"/><Relationship Id="rId4" Type="http://schemas.openxmlformats.org/officeDocument/2006/relationships/hyperlink" Target="https://aka.ms/meetingsapps/hom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368" y="2347913"/>
            <a:ext cx="3631312" cy="1709737"/>
          </a:xfrm>
        </p:spPr>
        <p:txBody>
          <a:bodyPr wrap="square" anchor="ctr">
            <a:normAutofit/>
          </a:bodyPr>
          <a:lstStyle/>
          <a:p>
            <a:br>
              <a:rPr lang="en-US" sz="2800" dirty="0"/>
            </a:br>
            <a:r>
              <a:rPr lang="en-US" sz="2800" dirty="0"/>
              <a:t>11</a:t>
            </a:r>
            <a:br>
              <a:rPr lang="en-US" sz="2800" dirty="0"/>
            </a:br>
            <a:r>
              <a:rPr lang="en-US" sz="2800" dirty="0"/>
              <a:t>Webinars and Large Meetings</a:t>
            </a:r>
          </a:p>
        </p:txBody>
      </p:sp>
      <p:sp>
        <p:nvSpPr>
          <p:cNvPr id="7" name="Text Placeholder 6">
            <a:extLst>
              <a:ext uri="{FF2B5EF4-FFF2-40B4-BE49-F238E27FC236}">
                <a16:creationId xmlns:a16="http://schemas.microsoft.com/office/drawing/2014/main" id="{F74D544A-13DE-4DBA-8FCD-7A6B446AD654}"/>
              </a:ext>
            </a:extLst>
          </p:cNvPr>
          <p:cNvSpPr>
            <a:spLocks noGrp="1"/>
          </p:cNvSpPr>
          <p:nvPr>
            <p:ph type="body" sz="quarter" idx="10"/>
          </p:nvPr>
        </p:nvSpPr>
        <p:spPr>
          <a:xfrm>
            <a:off x="352368" y="4692313"/>
            <a:ext cx="3631311" cy="430887"/>
          </a:xfrm>
        </p:spPr>
        <p:txBody>
          <a:bodyPr/>
          <a:lstStyle/>
          <a:p>
            <a:endParaRPr lang="en-US" dirty="0">
              <a:solidFill>
                <a:schemeClr val="bg1"/>
              </a:solidFill>
            </a:endParaRPr>
          </a:p>
        </p:txBody>
      </p:sp>
      <p:pic>
        <p:nvPicPr>
          <p:cNvPr id="9" name="Picture 8" descr="A person sitting at a desk&#10;&#10;Description automatically generated">
            <a:extLst>
              <a:ext uri="{FF2B5EF4-FFF2-40B4-BE49-F238E27FC236}">
                <a16:creationId xmlns:a16="http://schemas.microsoft.com/office/drawing/2014/main" id="{BFE622E5-9C45-46E6-AF57-F0B333E113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69735" y="0"/>
            <a:ext cx="7877174" cy="6858000"/>
          </a:xfrm>
          <a:prstGeom prst="rect">
            <a:avLst/>
          </a:prstGeom>
        </p:spPr>
      </p:pic>
    </p:spTree>
    <p:custDataLst>
      <p:tags r:id="rId1"/>
    </p:custDataLst>
    <p:extLst>
      <p:ext uri="{BB962C8B-B14F-4D97-AF65-F5344CB8AC3E}">
        <p14:creationId xmlns:p14="http://schemas.microsoft.com/office/powerpoint/2010/main" val="21580259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B8D-4982-4143-A1B1-D2A680AFE345}"/>
              </a:ext>
            </a:extLst>
          </p:cNvPr>
          <p:cNvSpPr>
            <a:spLocks noGrp="1"/>
          </p:cNvSpPr>
          <p:nvPr>
            <p:ph type="title"/>
          </p:nvPr>
        </p:nvSpPr>
        <p:spPr>
          <a:xfrm>
            <a:off x="334060" y="107986"/>
            <a:ext cx="11336039" cy="758022"/>
          </a:xfrm>
        </p:spPr>
        <p:txBody>
          <a:bodyPr/>
          <a:lstStyle/>
          <a:p>
            <a:r>
              <a:rPr lang="en-US" dirty="0"/>
              <a:t>Post-Meeting Experience</a:t>
            </a:r>
          </a:p>
        </p:txBody>
      </p:sp>
      <p:pic>
        <p:nvPicPr>
          <p:cNvPr id="3" name="Picture 2" descr="post meeting view">
            <a:extLst>
              <a:ext uri="{FF2B5EF4-FFF2-40B4-BE49-F238E27FC236}">
                <a16:creationId xmlns:a16="http://schemas.microsoft.com/office/drawing/2014/main" id="{1310565B-A064-48A6-A6C6-383CBFD459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2947" y="864589"/>
            <a:ext cx="10189732" cy="590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8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625-112B-4CDC-ACA5-B0FA46B7EEAE}"/>
              </a:ext>
            </a:extLst>
          </p:cNvPr>
          <p:cNvSpPr>
            <a:spLocks noGrp="1"/>
          </p:cNvSpPr>
          <p:nvPr>
            <p:ph type="title" idx="4294967295"/>
          </p:nvPr>
        </p:nvSpPr>
        <p:spPr>
          <a:xfrm>
            <a:off x="1" y="370860"/>
            <a:ext cx="12191999" cy="489087"/>
          </a:xfrm>
          <a:prstGeom prst="rect">
            <a:avLst/>
          </a:prstGeom>
          <a:solidFill>
            <a:srgbClr val="6262A9"/>
          </a:soli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Segoe UI Semibold" panose="020B0702040204020203" pitchFamily="34" charset="0"/>
                <a:ea typeface="+mn-lt"/>
                <a:cs typeface="Segoe UI Semibold" panose="020B0702040204020203" pitchFamily="34" charset="0"/>
              </a:rPr>
              <a:t>Example: Asana for Microsoft Teams</a:t>
            </a:r>
          </a:p>
        </p:txBody>
      </p:sp>
      <p:pic>
        <p:nvPicPr>
          <p:cNvPr id="4" name="Picture 2" descr="Asana logo">
            <a:extLst>
              <a:ext uri="{FF2B5EF4-FFF2-40B4-BE49-F238E27FC236}">
                <a16:creationId xmlns:a16="http://schemas.microsoft.com/office/drawing/2014/main" id="{F8D809CF-68E7-4C45-BB7D-D45BA0F57CF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154328" y="280331"/>
            <a:ext cx="670143" cy="670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19490" y="1413411"/>
            <a:ext cx="2585977" cy="493981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r>
              <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rPr>
              <a:t>Add Asana as a meeting tab to stay on top of tasks right inside Teams.</a:t>
            </a: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endPar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r>
              <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rPr>
              <a:t>Enable co-workers to stay abreast of tasks, blockers and timelines before a meeting.</a:t>
            </a: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endPar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r>
              <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rPr>
              <a:t>Provide pre-meeting access to tasks and enable peers to update the task status for quicker discussions.</a:t>
            </a: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endPar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a:buChar char="ü"/>
              <a:tabLst/>
              <a:defRPr/>
            </a:pPr>
            <a:r>
              <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rPr>
              <a:t>Discuss tasks and update their status within a meeting for efficient task management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lumMod val="90000"/>
                  <a:lumOff val="10000"/>
                </a:prstClr>
              </a:solidFill>
              <a:effectLst/>
              <a:uLnTx/>
              <a:uFillTx/>
              <a:latin typeface="Segoe UI Semilight" panose="020B0402040204020203" pitchFamily="34" charset="0"/>
              <a:ea typeface="+mn-ea"/>
              <a:cs typeface="Segoe UI Semilight" panose="020B0402040204020203" pitchFamily="34" charset="0"/>
            </a:endParaRPr>
          </a:p>
        </p:txBody>
      </p:sp>
      <p:pic>
        <p:nvPicPr>
          <p:cNvPr id="3" name="Asana Walkthru">
            <a:hlinkClick r:id="" action="ppaction://media"/>
            <a:extLst>
              <a:ext uri="{FF2B5EF4-FFF2-40B4-BE49-F238E27FC236}">
                <a16:creationId xmlns:a16="http://schemas.microsoft.com/office/drawing/2014/main" id="{6A9E891E-8815-4D62-8AF5-7665C5BEB4E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8977" y="1413411"/>
            <a:ext cx="8572500" cy="4819650"/>
          </a:xfrm>
          <a:prstGeom prst="rect">
            <a:avLst/>
          </a:prstGeom>
        </p:spPr>
      </p:pic>
    </p:spTree>
    <p:extLst>
      <p:ext uri="{BB962C8B-B14F-4D97-AF65-F5344CB8AC3E}">
        <p14:creationId xmlns:p14="http://schemas.microsoft.com/office/powerpoint/2010/main" val="314634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CBA8FD0F-B3CB-48FA-84B3-93A6E7E293D4}"/>
              </a:ext>
            </a:extLst>
          </p:cNvPr>
          <p:cNvGrpSpPr/>
          <p:nvPr/>
        </p:nvGrpSpPr>
        <p:grpSpPr>
          <a:xfrm>
            <a:off x="-765830" y="-1028540"/>
            <a:ext cx="13796101" cy="8892181"/>
            <a:chOff x="-781189" y="-1136746"/>
            <a:chExt cx="14072743" cy="9070499"/>
          </a:xfrm>
          <a:solidFill>
            <a:schemeClr val="bg1"/>
          </a:solidFill>
        </p:grpSpPr>
        <p:grpSp>
          <p:nvGrpSpPr>
            <p:cNvPr id="255" name="Group 254">
              <a:extLst>
                <a:ext uri="{FF2B5EF4-FFF2-40B4-BE49-F238E27FC236}">
                  <a16:creationId xmlns:a16="http://schemas.microsoft.com/office/drawing/2014/main" id="{710AB340-228B-4CF4-B279-C8A0FB760EFF}"/>
                </a:ext>
              </a:extLst>
            </p:cNvPr>
            <p:cNvGrpSpPr/>
            <p:nvPr/>
          </p:nvGrpSpPr>
          <p:grpSpPr>
            <a:xfrm>
              <a:off x="-781189" y="6502214"/>
              <a:ext cx="14072743" cy="1431539"/>
              <a:chOff x="-55212" y="2684568"/>
              <a:chExt cx="14072743" cy="1431539"/>
            </a:xfrm>
            <a:grpFill/>
          </p:grpSpPr>
          <p:sp>
            <p:nvSpPr>
              <p:cNvPr id="256" name="Freeform 48">
                <a:extLst>
                  <a:ext uri="{FF2B5EF4-FFF2-40B4-BE49-F238E27FC236}">
                    <a16:creationId xmlns:a16="http://schemas.microsoft.com/office/drawing/2014/main" id="{776B4C89-E33A-4D2E-9BBF-8A66F89579DC}"/>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7" name="Freeform 49">
                <a:extLst>
                  <a:ext uri="{FF2B5EF4-FFF2-40B4-BE49-F238E27FC236}">
                    <a16:creationId xmlns:a16="http://schemas.microsoft.com/office/drawing/2014/main" id="{77B8974B-0113-4270-9D58-0C9584195DF8}"/>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8" name="Freeform 71">
                <a:extLst>
                  <a:ext uri="{FF2B5EF4-FFF2-40B4-BE49-F238E27FC236}">
                    <a16:creationId xmlns:a16="http://schemas.microsoft.com/office/drawing/2014/main" id="{8862FB63-9F59-4BC1-8104-C67E71B7CA77}"/>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9" name="Freeform 92">
                <a:extLst>
                  <a:ext uri="{FF2B5EF4-FFF2-40B4-BE49-F238E27FC236}">
                    <a16:creationId xmlns:a16="http://schemas.microsoft.com/office/drawing/2014/main" id="{D302BF6F-A28D-45D7-A6EA-4AF1B25DA87C}"/>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0" name="Freeform 93">
                <a:extLst>
                  <a:ext uri="{FF2B5EF4-FFF2-40B4-BE49-F238E27FC236}">
                    <a16:creationId xmlns:a16="http://schemas.microsoft.com/office/drawing/2014/main" id="{4C762E6E-381C-4508-8F60-437F4EAEAE14}"/>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1" name="Freeform 94">
                <a:extLst>
                  <a:ext uri="{FF2B5EF4-FFF2-40B4-BE49-F238E27FC236}">
                    <a16:creationId xmlns:a16="http://schemas.microsoft.com/office/drawing/2014/main" id="{56D190CA-7F88-4D49-9A47-47C7CB826A18}"/>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2" name="Freeform 111">
                <a:extLst>
                  <a:ext uri="{FF2B5EF4-FFF2-40B4-BE49-F238E27FC236}">
                    <a16:creationId xmlns:a16="http://schemas.microsoft.com/office/drawing/2014/main" id="{71CAA258-9779-4BA5-99FB-264CC826F6E3}"/>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3" name="Freeform 49">
                <a:extLst>
                  <a:ext uri="{FF2B5EF4-FFF2-40B4-BE49-F238E27FC236}">
                    <a16:creationId xmlns:a16="http://schemas.microsoft.com/office/drawing/2014/main" id="{DB65A58E-34E5-4D1C-AD0C-0275FA5E33E9}"/>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4" name="Freeform 111">
                <a:extLst>
                  <a:ext uri="{FF2B5EF4-FFF2-40B4-BE49-F238E27FC236}">
                    <a16:creationId xmlns:a16="http://schemas.microsoft.com/office/drawing/2014/main" id="{16D1156B-381F-4C4F-879D-0AC0FA617772}"/>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5" name="Freeform 49">
                <a:extLst>
                  <a:ext uri="{FF2B5EF4-FFF2-40B4-BE49-F238E27FC236}">
                    <a16:creationId xmlns:a16="http://schemas.microsoft.com/office/drawing/2014/main" id="{E9F3E780-C62D-450A-870A-AF195381553E}"/>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266" name="Group 265">
              <a:extLst>
                <a:ext uri="{FF2B5EF4-FFF2-40B4-BE49-F238E27FC236}">
                  <a16:creationId xmlns:a16="http://schemas.microsoft.com/office/drawing/2014/main" id="{611641DF-2418-4D72-96C9-7229FEE40D01}"/>
                </a:ext>
              </a:extLst>
            </p:cNvPr>
            <p:cNvGrpSpPr/>
            <p:nvPr/>
          </p:nvGrpSpPr>
          <p:grpSpPr>
            <a:xfrm>
              <a:off x="-55212" y="5228443"/>
              <a:ext cx="12653303" cy="1431539"/>
              <a:chOff x="-55212" y="2684568"/>
              <a:chExt cx="12653303" cy="1431539"/>
            </a:xfrm>
            <a:grpFill/>
          </p:grpSpPr>
          <p:sp>
            <p:nvSpPr>
              <p:cNvPr id="267" name="Freeform 48">
                <a:extLst>
                  <a:ext uri="{FF2B5EF4-FFF2-40B4-BE49-F238E27FC236}">
                    <a16:creationId xmlns:a16="http://schemas.microsoft.com/office/drawing/2014/main" id="{821E2801-B131-46C0-A163-628461E11054}"/>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8" name="Freeform 49">
                <a:extLst>
                  <a:ext uri="{FF2B5EF4-FFF2-40B4-BE49-F238E27FC236}">
                    <a16:creationId xmlns:a16="http://schemas.microsoft.com/office/drawing/2014/main" id="{552D3031-0413-4A04-BC10-E27562824DAF}"/>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69" name="Freeform 71">
                <a:extLst>
                  <a:ext uri="{FF2B5EF4-FFF2-40B4-BE49-F238E27FC236}">
                    <a16:creationId xmlns:a16="http://schemas.microsoft.com/office/drawing/2014/main" id="{3AC8DBA5-1775-4112-BCAA-258EF2FD71FD}"/>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0" name="Freeform 92">
                <a:extLst>
                  <a:ext uri="{FF2B5EF4-FFF2-40B4-BE49-F238E27FC236}">
                    <a16:creationId xmlns:a16="http://schemas.microsoft.com/office/drawing/2014/main" id="{E4E8084F-8051-4CFE-BC02-90A606947CA3}"/>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1" name="Freeform 93">
                <a:extLst>
                  <a:ext uri="{FF2B5EF4-FFF2-40B4-BE49-F238E27FC236}">
                    <a16:creationId xmlns:a16="http://schemas.microsoft.com/office/drawing/2014/main" id="{3DE754CD-FDB3-44AB-967A-1DC370BC2841}"/>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2" name="Freeform 94">
                <a:extLst>
                  <a:ext uri="{FF2B5EF4-FFF2-40B4-BE49-F238E27FC236}">
                    <a16:creationId xmlns:a16="http://schemas.microsoft.com/office/drawing/2014/main" id="{56EB646B-BE13-41C3-A11F-085F102C550D}"/>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3" name="Freeform 111">
                <a:extLst>
                  <a:ext uri="{FF2B5EF4-FFF2-40B4-BE49-F238E27FC236}">
                    <a16:creationId xmlns:a16="http://schemas.microsoft.com/office/drawing/2014/main" id="{7FF36E3F-D71E-433B-9DCC-698D182145C8}"/>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4" name="Freeform 49">
                <a:extLst>
                  <a:ext uri="{FF2B5EF4-FFF2-40B4-BE49-F238E27FC236}">
                    <a16:creationId xmlns:a16="http://schemas.microsoft.com/office/drawing/2014/main" id="{6971749F-151D-46AE-840A-3DF29CE553B3}"/>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5" name="Freeform 111">
                <a:extLst>
                  <a:ext uri="{FF2B5EF4-FFF2-40B4-BE49-F238E27FC236}">
                    <a16:creationId xmlns:a16="http://schemas.microsoft.com/office/drawing/2014/main" id="{08A72CA3-2161-4374-9061-B94C1E9EBC81}"/>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276" name="Group 275">
              <a:extLst>
                <a:ext uri="{FF2B5EF4-FFF2-40B4-BE49-F238E27FC236}">
                  <a16:creationId xmlns:a16="http://schemas.microsoft.com/office/drawing/2014/main" id="{FFF8BCC2-C5E0-4F42-949E-E94BE3A9108F}"/>
                </a:ext>
              </a:extLst>
            </p:cNvPr>
            <p:cNvGrpSpPr/>
            <p:nvPr/>
          </p:nvGrpSpPr>
          <p:grpSpPr>
            <a:xfrm>
              <a:off x="-781189" y="3956506"/>
              <a:ext cx="14072743" cy="1431539"/>
              <a:chOff x="-55212" y="2684568"/>
              <a:chExt cx="14072743" cy="1431539"/>
            </a:xfrm>
            <a:grpFill/>
          </p:grpSpPr>
          <p:sp>
            <p:nvSpPr>
              <p:cNvPr id="277" name="Freeform 48">
                <a:extLst>
                  <a:ext uri="{FF2B5EF4-FFF2-40B4-BE49-F238E27FC236}">
                    <a16:creationId xmlns:a16="http://schemas.microsoft.com/office/drawing/2014/main" id="{4A42F1C7-E250-40CF-A076-A4A79484C4BC}"/>
                  </a:ext>
                </a:extLst>
              </p:cNvPr>
              <p:cNvSpPr>
                <a:spLocks/>
              </p:cNvSpPr>
              <p:nvPr/>
            </p:nvSpPr>
            <p:spPr bwMode="auto">
              <a:xfrm>
                <a:off x="8521781" y="2703616"/>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8" name="Freeform 49">
                <a:extLst>
                  <a:ext uri="{FF2B5EF4-FFF2-40B4-BE49-F238E27FC236}">
                    <a16:creationId xmlns:a16="http://schemas.microsoft.com/office/drawing/2014/main" id="{AE02A4EA-6E7B-479E-AD84-41D89008F52D}"/>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79" name="Freeform 71">
                <a:extLst>
                  <a:ext uri="{FF2B5EF4-FFF2-40B4-BE49-F238E27FC236}">
                    <a16:creationId xmlns:a16="http://schemas.microsoft.com/office/drawing/2014/main" id="{05F65EC3-1F7C-4E23-B3A6-2C6333D374A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0" name="Freeform 92">
                <a:extLst>
                  <a:ext uri="{FF2B5EF4-FFF2-40B4-BE49-F238E27FC236}">
                    <a16:creationId xmlns:a16="http://schemas.microsoft.com/office/drawing/2014/main" id="{770398DC-ABB5-44CB-AD3A-845F8CBD6F3E}"/>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1" name="Freeform 93">
                <a:extLst>
                  <a:ext uri="{FF2B5EF4-FFF2-40B4-BE49-F238E27FC236}">
                    <a16:creationId xmlns:a16="http://schemas.microsoft.com/office/drawing/2014/main" id="{76ECE43C-1A89-449E-A22E-2B67B6BC39A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2" name="Freeform 94">
                <a:extLst>
                  <a:ext uri="{FF2B5EF4-FFF2-40B4-BE49-F238E27FC236}">
                    <a16:creationId xmlns:a16="http://schemas.microsoft.com/office/drawing/2014/main" id="{F7356489-D01B-44F9-A894-6E147CC32CCE}"/>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3" name="Freeform 111">
                <a:extLst>
                  <a:ext uri="{FF2B5EF4-FFF2-40B4-BE49-F238E27FC236}">
                    <a16:creationId xmlns:a16="http://schemas.microsoft.com/office/drawing/2014/main" id="{3BBB65C4-51DD-49F1-AD73-2A2064E418C8}"/>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4" name="Freeform 49">
                <a:extLst>
                  <a:ext uri="{FF2B5EF4-FFF2-40B4-BE49-F238E27FC236}">
                    <a16:creationId xmlns:a16="http://schemas.microsoft.com/office/drawing/2014/main" id="{9F8A440F-8F41-4BA1-8D36-59C1FD89B132}"/>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5" name="Freeform 111">
                <a:extLst>
                  <a:ext uri="{FF2B5EF4-FFF2-40B4-BE49-F238E27FC236}">
                    <a16:creationId xmlns:a16="http://schemas.microsoft.com/office/drawing/2014/main" id="{5F4090F0-14DA-4449-B1C6-73E97C8C0C15}"/>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86" name="Freeform 49">
                <a:extLst>
                  <a:ext uri="{FF2B5EF4-FFF2-40B4-BE49-F238E27FC236}">
                    <a16:creationId xmlns:a16="http://schemas.microsoft.com/office/drawing/2014/main" id="{630B29CD-D393-4442-B1EF-017420FEB18B}"/>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73" name="Group 72">
              <a:extLst>
                <a:ext uri="{FF2B5EF4-FFF2-40B4-BE49-F238E27FC236}">
                  <a16:creationId xmlns:a16="http://schemas.microsoft.com/office/drawing/2014/main" id="{4BB2B13E-4014-4B89-92CC-37ED44D8B1C8}"/>
                </a:ext>
              </a:extLst>
            </p:cNvPr>
            <p:cNvGrpSpPr/>
            <p:nvPr/>
          </p:nvGrpSpPr>
          <p:grpSpPr>
            <a:xfrm>
              <a:off x="-55212" y="2684569"/>
              <a:ext cx="12653303" cy="1431539"/>
              <a:chOff x="-55212" y="2684568"/>
              <a:chExt cx="12653303" cy="1431539"/>
            </a:xfrm>
            <a:grpFill/>
          </p:grpSpPr>
          <p:sp>
            <p:nvSpPr>
              <p:cNvPr id="87" name="Freeform 48">
                <a:extLst>
                  <a:ext uri="{FF2B5EF4-FFF2-40B4-BE49-F238E27FC236}">
                    <a16:creationId xmlns:a16="http://schemas.microsoft.com/office/drawing/2014/main" id="{17201416-CC31-40A2-A9B3-6181BE2AA4B8}"/>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88" name="Freeform 49">
                <a:extLst>
                  <a:ext uri="{FF2B5EF4-FFF2-40B4-BE49-F238E27FC236}">
                    <a16:creationId xmlns:a16="http://schemas.microsoft.com/office/drawing/2014/main" id="{81CE26C0-E146-437E-9615-473C53970DA6}"/>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97" name="Freeform 71">
                <a:extLst>
                  <a:ext uri="{FF2B5EF4-FFF2-40B4-BE49-F238E27FC236}">
                    <a16:creationId xmlns:a16="http://schemas.microsoft.com/office/drawing/2014/main" id="{BF659435-EC92-4A7F-8D6D-7C13509B7BE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05" name="Freeform 92">
                <a:extLst>
                  <a:ext uri="{FF2B5EF4-FFF2-40B4-BE49-F238E27FC236}">
                    <a16:creationId xmlns:a16="http://schemas.microsoft.com/office/drawing/2014/main" id="{69E01A8D-E5C9-4DF3-9CDD-F9F1E6C8C28B}"/>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06" name="Freeform 93">
                <a:extLst>
                  <a:ext uri="{FF2B5EF4-FFF2-40B4-BE49-F238E27FC236}">
                    <a16:creationId xmlns:a16="http://schemas.microsoft.com/office/drawing/2014/main" id="{809AF3DC-7D3B-46BA-B545-B500B72AEC5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07" name="Freeform 94">
                <a:extLst>
                  <a:ext uri="{FF2B5EF4-FFF2-40B4-BE49-F238E27FC236}">
                    <a16:creationId xmlns:a16="http://schemas.microsoft.com/office/drawing/2014/main" id="{8B66D03C-733A-4E2B-B39B-3A9426B2C864}"/>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solidFill>
                <a:srgbClr val="3D3D3D"/>
              </a:solidFill>
              <a:ln w="19050" cap="flat">
                <a:no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10" name="Freeform 111">
                <a:extLst>
                  <a:ext uri="{FF2B5EF4-FFF2-40B4-BE49-F238E27FC236}">
                    <a16:creationId xmlns:a16="http://schemas.microsoft.com/office/drawing/2014/main" id="{B12814CB-AB01-4806-A8D0-D6ECBC0B8E3C}"/>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17" name="Freeform 49">
                <a:extLst>
                  <a:ext uri="{FF2B5EF4-FFF2-40B4-BE49-F238E27FC236}">
                    <a16:creationId xmlns:a16="http://schemas.microsoft.com/office/drawing/2014/main" id="{F874686F-F2E9-4061-851F-619726FF1108}"/>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125" name="Freeform 111">
                <a:extLst>
                  <a:ext uri="{FF2B5EF4-FFF2-40B4-BE49-F238E27FC236}">
                    <a16:creationId xmlns:a16="http://schemas.microsoft.com/office/drawing/2014/main" id="{CCD33BD6-F03C-4688-8EF0-97312FA12575}"/>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223" name="Group 222">
              <a:extLst>
                <a:ext uri="{FF2B5EF4-FFF2-40B4-BE49-F238E27FC236}">
                  <a16:creationId xmlns:a16="http://schemas.microsoft.com/office/drawing/2014/main" id="{B00B2B70-9159-428E-84FA-A967111B3F9D}"/>
                </a:ext>
              </a:extLst>
            </p:cNvPr>
            <p:cNvGrpSpPr/>
            <p:nvPr/>
          </p:nvGrpSpPr>
          <p:grpSpPr>
            <a:xfrm>
              <a:off x="-781189" y="1410797"/>
              <a:ext cx="14072743" cy="1431539"/>
              <a:chOff x="-55212" y="2684568"/>
              <a:chExt cx="14072743" cy="1431539"/>
            </a:xfrm>
            <a:grpFill/>
          </p:grpSpPr>
          <p:sp>
            <p:nvSpPr>
              <p:cNvPr id="224" name="Freeform 48">
                <a:extLst>
                  <a:ext uri="{FF2B5EF4-FFF2-40B4-BE49-F238E27FC236}">
                    <a16:creationId xmlns:a16="http://schemas.microsoft.com/office/drawing/2014/main" id="{12550391-CAA9-45DA-9D11-A1EC1C5C8B9C}"/>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25" name="Freeform 49">
                <a:extLst>
                  <a:ext uri="{FF2B5EF4-FFF2-40B4-BE49-F238E27FC236}">
                    <a16:creationId xmlns:a16="http://schemas.microsoft.com/office/drawing/2014/main" id="{C7BB6AD9-B3C9-4626-B04D-C3FA969149B7}"/>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26" name="Freeform 71">
                <a:extLst>
                  <a:ext uri="{FF2B5EF4-FFF2-40B4-BE49-F238E27FC236}">
                    <a16:creationId xmlns:a16="http://schemas.microsoft.com/office/drawing/2014/main" id="{71F6E9BB-76F0-4F58-8AB0-52A8FB1E71A1}"/>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27" name="Freeform 92">
                <a:extLst>
                  <a:ext uri="{FF2B5EF4-FFF2-40B4-BE49-F238E27FC236}">
                    <a16:creationId xmlns:a16="http://schemas.microsoft.com/office/drawing/2014/main" id="{C3CA830F-B7D2-4533-91DB-2E1D24146805}"/>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28" name="Freeform 93">
                <a:extLst>
                  <a:ext uri="{FF2B5EF4-FFF2-40B4-BE49-F238E27FC236}">
                    <a16:creationId xmlns:a16="http://schemas.microsoft.com/office/drawing/2014/main" id="{07E2298B-FB1B-4780-90B8-1BF6B988C966}"/>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29" name="Freeform 94">
                <a:extLst>
                  <a:ext uri="{FF2B5EF4-FFF2-40B4-BE49-F238E27FC236}">
                    <a16:creationId xmlns:a16="http://schemas.microsoft.com/office/drawing/2014/main" id="{9C852BDC-15ED-452C-B7E6-E0FE019D8126}"/>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0" name="Freeform 111">
                <a:extLst>
                  <a:ext uri="{FF2B5EF4-FFF2-40B4-BE49-F238E27FC236}">
                    <a16:creationId xmlns:a16="http://schemas.microsoft.com/office/drawing/2014/main" id="{015534DB-BE62-4268-AE8C-CDE6497A7EAE}"/>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1" name="Freeform 49">
                <a:extLst>
                  <a:ext uri="{FF2B5EF4-FFF2-40B4-BE49-F238E27FC236}">
                    <a16:creationId xmlns:a16="http://schemas.microsoft.com/office/drawing/2014/main" id="{6073DAB3-B526-462A-AC83-85F67D971DBB}"/>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2" name="Freeform 111">
                <a:extLst>
                  <a:ext uri="{FF2B5EF4-FFF2-40B4-BE49-F238E27FC236}">
                    <a16:creationId xmlns:a16="http://schemas.microsoft.com/office/drawing/2014/main" id="{75A39F07-63B6-4EB1-A13F-AFA92CCCA640}"/>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3" name="Freeform 49">
                <a:extLst>
                  <a:ext uri="{FF2B5EF4-FFF2-40B4-BE49-F238E27FC236}">
                    <a16:creationId xmlns:a16="http://schemas.microsoft.com/office/drawing/2014/main" id="{07B638A8-E7EC-4ACC-A616-6048011FDCD6}"/>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234" name="Group 233">
              <a:extLst>
                <a:ext uri="{FF2B5EF4-FFF2-40B4-BE49-F238E27FC236}">
                  <a16:creationId xmlns:a16="http://schemas.microsoft.com/office/drawing/2014/main" id="{C34803B9-709B-42F2-BF72-2C629D3EF1E0}"/>
                </a:ext>
              </a:extLst>
            </p:cNvPr>
            <p:cNvGrpSpPr/>
            <p:nvPr/>
          </p:nvGrpSpPr>
          <p:grpSpPr>
            <a:xfrm>
              <a:off x="-55212" y="137025"/>
              <a:ext cx="12653303" cy="1431539"/>
              <a:chOff x="-55212" y="2684568"/>
              <a:chExt cx="12653303" cy="1431539"/>
            </a:xfrm>
            <a:grpFill/>
          </p:grpSpPr>
          <p:sp>
            <p:nvSpPr>
              <p:cNvPr id="235" name="Freeform 48">
                <a:extLst>
                  <a:ext uri="{FF2B5EF4-FFF2-40B4-BE49-F238E27FC236}">
                    <a16:creationId xmlns:a16="http://schemas.microsoft.com/office/drawing/2014/main" id="{1862A2EE-A122-4016-9968-F376A40ABE52}"/>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6" name="Freeform 49">
                <a:extLst>
                  <a:ext uri="{FF2B5EF4-FFF2-40B4-BE49-F238E27FC236}">
                    <a16:creationId xmlns:a16="http://schemas.microsoft.com/office/drawing/2014/main" id="{BA152E79-9D42-4240-BFA4-343FE8D738D8}"/>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7" name="Freeform 71">
                <a:extLst>
                  <a:ext uri="{FF2B5EF4-FFF2-40B4-BE49-F238E27FC236}">
                    <a16:creationId xmlns:a16="http://schemas.microsoft.com/office/drawing/2014/main" id="{D1BEB94C-4890-4769-9361-0D9B2EBDBA82}"/>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8" name="Freeform 92">
                <a:extLst>
                  <a:ext uri="{FF2B5EF4-FFF2-40B4-BE49-F238E27FC236}">
                    <a16:creationId xmlns:a16="http://schemas.microsoft.com/office/drawing/2014/main" id="{11B3FEED-DBE3-4D84-B9C5-B84835EF52B4}"/>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39" name="Freeform 93">
                <a:extLst>
                  <a:ext uri="{FF2B5EF4-FFF2-40B4-BE49-F238E27FC236}">
                    <a16:creationId xmlns:a16="http://schemas.microsoft.com/office/drawing/2014/main" id="{D53C7F89-60FC-4EC3-9710-8224B76FD55E}"/>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0" name="Freeform 94">
                <a:extLst>
                  <a:ext uri="{FF2B5EF4-FFF2-40B4-BE49-F238E27FC236}">
                    <a16:creationId xmlns:a16="http://schemas.microsoft.com/office/drawing/2014/main" id="{9386B585-DDA5-4AE6-A064-BA0222060E59}"/>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1" name="Freeform 111">
                <a:extLst>
                  <a:ext uri="{FF2B5EF4-FFF2-40B4-BE49-F238E27FC236}">
                    <a16:creationId xmlns:a16="http://schemas.microsoft.com/office/drawing/2014/main" id="{B9D724EE-1B83-4B8B-A024-DAB26CC45DE7}"/>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2" name="Freeform 49">
                <a:extLst>
                  <a:ext uri="{FF2B5EF4-FFF2-40B4-BE49-F238E27FC236}">
                    <a16:creationId xmlns:a16="http://schemas.microsoft.com/office/drawing/2014/main" id="{91F2FF2E-9BF3-443B-B44E-88DF7E419C88}"/>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3" name="Freeform 111">
                <a:extLst>
                  <a:ext uri="{FF2B5EF4-FFF2-40B4-BE49-F238E27FC236}">
                    <a16:creationId xmlns:a16="http://schemas.microsoft.com/office/drawing/2014/main" id="{3EEDB677-9CE7-4BF0-94CC-A41E1883B4DB}"/>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nvGrpSpPr>
            <p:cNvPr id="244" name="Group 243">
              <a:extLst>
                <a:ext uri="{FF2B5EF4-FFF2-40B4-BE49-F238E27FC236}">
                  <a16:creationId xmlns:a16="http://schemas.microsoft.com/office/drawing/2014/main" id="{C6BBA0C8-B761-4DC8-B3ED-ADA06B2DCB1B}"/>
                </a:ext>
              </a:extLst>
            </p:cNvPr>
            <p:cNvGrpSpPr/>
            <p:nvPr/>
          </p:nvGrpSpPr>
          <p:grpSpPr>
            <a:xfrm>
              <a:off x="-781189" y="-1136746"/>
              <a:ext cx="14072743" cy="1431539"/>
              <a:chOff x="-55212" y="2684568"/>
              <a:chExt cx="14072743" cy="1431539"/>
            </a:xfrm>
            <a:grpFill/>
          </p:grpSpPr>
          <p:sp>
            <p:nvSpPr>
              <p:cNvPr id="245" name="Freeform 48">
                <a:extLst>
                  <a:ext uri="{FF2B5EF4-FFF2-40B4-BE49-F238E27FC236}">
                    <a16:creationId xmlns:a16="http://schemas.microsoft.com/office/drawing/2014/main" id="{17B6A76B-45A6-4C3B-9A46-0C0F0E330DDE}"/>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6" name="Freeform 49">
                <a:extLst>
                  <a:ext uri="{FF2B5EF4-FFF2-40B4-BE49-F238E27FC236}">
                    <a16:creationId xmlns:a16="http://schemas.microsoft.com/office/drawing/2014/main" id="{F383163B-EA67-45A5-AB5B-84A053DF3A92}"/>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7" name="Freeform 71">
                <a:extLst>
                  <a:ext uri="{FF2B5EF4-FFF2-40B4-BE49-F238E27FC236}">
                    <a16:creationId xmlns:a16="http://schemas.microsoft.com/office/drawing/2014/main" id="{32255621-DD44-4C17-AAC0-4B838EA4E781}"/>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8" name="Freeform 92">
                <a:extLst>
                  <a:ext uri="{FF2B5EF4-FFF2-40B4-BE49-F238E27FC236}">
                    <a16:creationId xmlns:a16="http://schemas.microsoft.com/office/drawing/2014/main" id="{7A7C7933-F2E1-4E6E-BC82-DFAE96A9156E}"/>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49" name="Freeform 93">
                <a:extLst>
                  <a:ext uri="{FF2B5EF4-FFF2-40B4-BE49-F238E27FC236}">
                    <a16:creationId xmlns:a16="http://schemas.microsoft.com/office/drawing/2014/main" id="{754AC89B-43FB-4C64-A87D-9E2AAD360B34}"/>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0" name="Freeform 94">
                <a:extLst>
                  <a:ext uri="{FF2B5EF4-FFF2-40B4-BE49-F238E27FC236}">
                    <a16:creationId xmlns:a16="http://schemas.microsoft.com/office/drawing/2014/main" id="{4FFAE44F-E697-4186-8F6B-FA87C756EF95}"/>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1" name="Freeform 111">
                <a:extLst>
                  <a:ext uri="{FF2B5EF4-FFF2-40B4-BE49-F238E27FC236}">
                    <a16:creationId xmlns:a16="http://schemas.microsoft.com/office/drawing/2014/main" id="{8F184311-8229-4DC3-BE0A-3FC70B3F69AB}"/>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2" name="Freeform 49">
                <a:extLst>
                  <a:ext uri="{FF2B5EF4-FFF2-40B4-BE49-F238E27FC236}">
                    <a16:creationId xmlns:a16="http://schemas.microsoft.com/office/drawing/2014/main" id="{DFA2BE08-35A3-483F-8EE9-01DAFB5A652E}"/>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3" name="Freeform 111">
                <a:extLst>
                  <a:ext uri="{FF2B5EF4-FFF2-40B4-BE49-F238E27FC236}">
                    <a16:creationId xmlns:a16="http://schemas.microsoft.com/office/drawing/2014/main" id="{FBE95896-8453-4B76-9549-E41025507B81}"/>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sp>
            <p:nvSpPr>
              <p:cNvPr id="254" name="Freeform 49">
                <a:extLst>
                  <a:ext uri="{FF2B5EF4-FFF2-40B4-BE49-F238E27FC236}">
                    <a16:creationId xmlns:a16="http://schemas.microsoft.com/office/drawing/2014/main" id="{561ACC3F-D42E-47A6-8636-98FF7E52EF7B}"/>
                  </a:ext>
                </a:extLst>
              </p:cNvPr>
              <p:cNvSpPr>
                <a:spLocks/>
              </p:cNvSpPr>
              <p:nvPr/>
            </p:nvSpPr>
            <p:spPr bwMode="auto">
              <a:xfrm>
                <a:off x="1280939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3" tIns="44821" rIns="89643" bIns="44821" numCol="1" anchor="t" anchorCtr="0" compatLnSpc="1">
                <a:prstTxWarp prst="textNoShape">
                  <a:avLst/>
                </a:prstTxWarp>
              </a:bodyPr>
              <a:lstStyle/>
              <a:p>
                <a:pPr defTabSz="914326">
                  <a:defRPr/>
                </a:pPr>
                <a:endParaRPr lang="en-US" sz="1801" b="1">
                  <a:solidFill>
                    <a:srgbClr val="000000"/>
                  </a:solidFill>
                  <a:latin typeface="Segoe UI"/>
                </a:endParaRPr>
              </a:p>
            </p:txBody>
          </p:sp>
        </p:grpSp>
      </p:grpSp>
      <p:pic>
        <p:nvPicPr>
          <p:cNvPr id="4" name="Picture 2" descr="https://exchnagemedia.s3-us-west-2.amazonaws.com/images/105/489/sugarcrm-for-adobe-sign-img_listing_overview.png">
            <a:extLst>
              <a:ext uri="{FF2B5EF4-FFF2-40B4-BE49-F238E27FC236}">
                <a16:creationId xmlns:a16="http://schemas.microsoft.com/office/drawing/2014/main" id="{F805092B-49EE-481F-B0DF-E63105B680A0}"/>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9813610" y="441129"/>
            <a:ext cx="1078092" cy="9702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a:extLst>
              <a:ext uri="{FF2B5EF4-FFF2-40B4-BE49-F238E27FC236}">
                <a16:creationId xmlns:a16="http://schemas.microsoft.com/office/drawing/2014/main" id="{4A555432-C072-4985-BB54-EABDB9627B7D}"/>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rcRect/>
          <a:stretch/>
        </p:blipFill>
        <p:spPr bwMode="auto">
          <a:xfrm>
            <a:off x="713979" y="2035639"/>
            <a:ext cx="1045369" cy="23693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2" descr="Image result for asana logo png transparent">
            <a:extLst>
              <a:ext uri="{FF2B5EF4-FFF2-40B4-BE49-F238E27FC236}">
                <a16:creationId xmlns:a16="http://schemas.microsoft.com/office/drawing/2014/main" id="{D51E0C26-D7E2-45E5-B5DF-D01D9DE4E9C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81907" y="588916"/>
            <a:ext cx="928169" cy="6411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itbucket logo">
            <a:extLst>
              <a:ext uri="{FF2B5EF4-FFF2-40B4-BE49-F238E27FC236}">
                <a16:creationId xmlns:a16="http://schemas.microsoft.com/office/drawing/2014/main" id="{9FD45742-D95F-4313-BBFC-82A6343EF57D}"/>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6370384" y="2085519"/>
            <a:ext cx="951641" cy="1371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Cisco Webex Meetings logo">
            <a:extLst>
              <a:ext uri="{FF2B5EF4-FFF2-40B4-BE49-F238E27FC236}">
                <a16:creationId xmlns:a16="http://schemas.microsoft.com/office/drawing/2014/main" id="{65B16A35-9F71-4975-A1E5-44D9E5BB9873}"/>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008398" y="4436430"/>
            <a:ext cx="851509" cy="4781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nfluence Cloud logo">
            <a:extLst>
              <a:ext uri="{FF2B5EF4-FFF2-40B4-BE49-F238E27FC236}">
                <a16:creationId xmlns:a16="http://schemas.microsoft.com/office/drawing/2014/main" id="{23C2DD9D-7517-4463-9760-A14CBD90D08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79542" y="3374917"/>
            <a:ext cx="934917" cy="116756"/>
          </a:xfrm>
          <a:prstGeom prst="rect">
            <a:avLst/>
          </a:prstGeom>
          <a:extLst>
            <a:ext uri="{909E8E84-426E-40DD-AFC4-6F175D3DCCD1}">
              <a14:hiddenFill xmlns:a14="http://schemas.microsoft.com/office/drawing/2010/main">
                <a:solidFill>
                  <a:srgbClr val="FFFFFF"/>
                </a:solidFill>
              </a14:hiddenFill>
            </a:ext>
          </a:extLst>
        </p:spPr>
      </p:pic>
      <p:pic>
        <p:nvPicPr>
          <p:cNvPr id="15" name="Picture 12" descr="https://uploads-ssl.webflow.com/5b7c84a21d6aa0df877a7a3a/5b7c86e4ac90f3aaa4630288_Disco-Horizontal-Lockup-Transparent.png">
            <a:extLst>
              <a:ext uri="{FF2B5EF4-FFF2-40B4-BE49-F238E27FC236}">
                <a16:creationId xmlns:a16="http://schemas.microsoft.com/office/drawing/2014/main" id="{3BBA61F6-8988-4125-9C14-490F84141EE2}"/>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608729" y="1993388"/>
            <a:ext cx="898265" cy="3214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evernote logo">
            <a:extLst>
              <a:ext uri="{FF2B5EF4-FFF2-40B4-BE49-F238E27FC236}">
                <a16:creationId xmlns:a16="http://schemas.microsoft.com/office/drawing/2014/main" id="{38621E38-291A-4152-A343-8FFA86EE7ED1}"/>
              </a:ext>
            </a:extLst>
          </p:cNvPr>
          <p:cNvPicPr>
            <a:picLocks noChangeAspect="1" noChangeArrowheads="1"/>
          </p:cNvPicPr>
          <p:nvPr/>
        </p:nvPicPr>
        <p:blipFill rotWithShape="1">
          <a:blip r:embed="rId14" cstate="screen">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a:ext>
            </a:extLst>
          </a:blip>
          <a:srcRect l="3626" t="28886" r="4749" b="29388"/>
          <a:stretch/>
        </p:blipFill>
        <p:spPr bwMode="auto">
          <a:xfrm>
            <a:off x="4231127" y="3300555"/>
            <a:ext cx="1042155" cy="26547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Flipgrid logo">
            <a:extLst>
              <a:ext uri="{FF2B5EF4-FFF2-40B4-BE49-F238E27FC236}">
                <a16:creationId xmlns:a16="http://schemas.microsoft.com/office/drawing/2014/main" id="{8102B5C9-225F-42A3-920B-730432AF2785}"/>
              </a:ext>
            </a:extLst>
          </p:cNvPr>
          <p:cNvPicPr>
            <a:picLocks noChangeAspect="1" noChangeArrowheads="1"/>
          </p:cNvPicPr>
          <p:nvPr/>
        </p:nvPicPr>
        <p:blipFill>
          <a:blip r:embed="rId16" cstate="screen">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344522" y="5692827"/>
            <a:ext cx="799524" cy="439739"/>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Image result for InVision logo">
            <a:extLst>
              <a:ext uri="{FF2B5EF4-FFF2-40B4-BE49-F238E27FC236}">
                <a16:creationId xmlns:a16="http://schemas.microsoft.com/office/drawing/2014/main" id="{7CD758AE-9AE9-4671-9272-2506A7A6213D}"/>
              </a:ext>
            </a:extLst>
          </p:cNvPr>
          <p:cNvPicPr>
            <a:picLocks noChangeAspect="1" noChangeArrowheads="1"/>
          </p:cNvPicPr>
          <p:nvPr/>
        </p:nvPicPr>
        <p:blipFill rotWithShape="1">
          <a:blip r:embed="rId18" cstate="screen">
            <a:extLst>
              <a:ext uri="{BEBA8EAE-BF5A-486C-A8C5-ECC9F3942E4B}">
                <a14:imgProps xmlns:a14="http://schemas.microsoft.com/office/drawing/2010/main">
                  <a14:imgLayer r:embed="rId19">
                    <a14:imgEffect>
                      <a14:saturation sat="400000"/>
                    </a14:imgEffect>
                  </a14:imgLayer>
                </a14:imgProps>
              </a:ext>
              <a:ext uri="{28A0092B-C50C-407E-A947-70E740481C1C}">
                <a14:useLocalDpi xmlns:a14="http://schemas.microsoft.com/office/drawing/2010/main"/>
              </a:ext>
            </a:extLst>
          </a:blip>
          <a:srcRect/>
          <a:stretch/>
        </p:blipFill>
        <p:spPr bwMode="auto">
          <a:xfrm>
            <a:off x="8509463" y="3275731"/>
            <a:ext cx="883968" cy="315125"/>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Image result for freshdesk logo">
            <a:extLst>
              <a:ext uri="{FF2B5EF4-FFF2-40B4-BE49-F238E27FC236}">
                <a16:creationId xmlns:a16="http://schemas.microsoft.com/office/drawing/2014/main" id="{CF785194-592E-417D-8CFE-84E7A9A81297}"/>
              </a:ext>
            </a:extLst>
          </p:cNvPr>
          <p:cNvPicPr>
            <a:picLocks noChangeAspect="1" noChangeArrowheads="1"/>
          </p:cNvPicPr>
          <p:nvPr/>
        </p:nvPicPr>
        <p:blipFill rotWithShape="1">
          <a:blip r:embed="rId20" cstate="screen">
            <a:extLst>
              <a:ext uri="{BEBA8EAE-BF5A-486C-A8C5-ECC9F3942E4B}">
                <a14:imgProps xmlns:a14="http://schemas.microsoft.com/office/drawing/2010/main">
                  <a14:imgLayer r:embed="rId21">
                    <a14:imgEffect>
                      <a14:saturation sat="400000"/>
                    </a14:imgEffect>
                  </a14:imgLayer>
                </a14:imgProps>
              </a:ext>
              <a:ext uri="{28A0092B-C50C-407E-A947-70E740481C1C}">
                <a14:useLocalDpi xmlns:a14="http://schemas.microsoft.com/office/drawing/2010/main"/>
              </a:ext>
            </a:extLst>
          </a:blip>
          <a:srcRect/>
          <a:stretch/>
        </p:blipFill>
        <p:spPr bwMode="auto">
          <a:xfrm>
            <a:off x="7746144" y="4553005"/>
            <a:ext cx="987193" cy="245022"/>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Image result for github logo">
            <a:extLst>
              <a:ext uri="{FF2B5EF4-FFF2-40B4-BE49-F238E27FC236}">
                <a16:creationId xmlns:a16="http://schemas.microsoft.com/office/drawing/2014/main" id="{BCAC1B71-51A3-417B-BFE6-DB3F368F7C59}"/>
              </a:ext>
            </a:extLst>
          </p:cNvPr>
          <p:cNvPicPr>
            <a:picLocks noChangeAspect="1" noChangeArrowheads="1"/>
          </p:cNvPicPr>
          <p:nvPr/>
        </p:nvPicPr>
        <p:blipFill>
          <a:blip r:embed="rId22" cstate="screen">
            <a:extLst>
              <a:ext uri="{BEBA8EAE-BF5A-486C-A8C5-ECC9F3942E4B}">
                <a14:imgProps xmlns:a14="http://schemas.microsoft.com/office/drawing/2010/main">
                  <a14:imgLayer r:embed="rId23">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03101" y="3330106"/>
            <a:ext cx="686364" cy="179314"/>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Image result for google analytics logo">
            <a:extLst>
              <a:ext uri="{FF2B5EF4-FFF2-40B4-BE49-F238E27FC236}">
                <a16:creationId xmlns:a16="http://schemas.microsoft.com/office/drawing/2014/main" id="{024DB238-E09D-4D88-8B2A-BA5B491FCF4B}"/>
              </a:ext>
            </a:extLst>
          </p:cNvPr>
          <p:cNvPicPr>
            <a:picLocks noChangeAspect="1" noChangeArrowheads="1"/>
          </p:cNvPicPr>
          <p:nvPr/>
        </p:nvPicPr>
        <p:blipFill>
          <a:blip r:embed="rId24" cstate="screen">
            <a:extLst>
              <a:ext uri="{BEBA8EAE-BF5A-486C-A8C5-ECC9F3942E4B}">
                <a14:imgProps xmlns:a14="http://schemas.microsoft.com/office/drawing/2010/main">
                  <a14:imgLayer r:embed="rId2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51975" y="682846"/>
            <a:ext cx="1007044" cy="453332"/>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Image result for jenkins logo">
            <a:extLst>
              <a:ext uri="{FF2B5EF4-FFF2-40B4-BE49-F238E27FC236}">
                <a16:creationId xmlns:a16="http://schemas.microsoft.com/office/drawing/2014/main" id="{99F91604-6E82-40FF-963F-04CF121025F3}"/>
              </a:ext>
            </a:extLst>
          </p:cNvPr>
          <p:cNvPicPr>
            <a:picLocks noChangeAspect="1" noChangeArrowheads="1"/>
          </p:cNvPicPr>
          <p:nvPr/>
        </p:nvPicPr>
        <p:blipFill rotWithShape="1">
          <a:blip r:embed="rId26" cstate="screen">
            <a:extLst>
              <a:ext uri="{BEBA8EAE-BF5A-486C-A8C5-ECC9F3942E4B}">
                <a14:imgProps xmlns:a14="http://schemas.microsoft.com/office/drawing/2010/main">
                  <a14:imgLayer r:embed="rId27">
                    <a14:imgEffect>
                      <a14:saturation sat="400000"/>
                    </a14:imgEffect>
                  </a14:imgLayer>
                </a14:imgProps>
              </a:ext>
              <a:ext uri="{28A0092B-C50C-407E-A947-70E740481C1C}">
                <a14:useLocalDpi xmlns:a14="http://schemas.microsoft.com/office/drawing/2010/main"/>
              </a:ext>
            </a:extLst>
          </a:blip>
          <a:srcRect/>
          <a:stretch/>
        </p:blipFill>
        <p:spPr bwMode="auto">
          <a:xfrm>
            <a:off x="2289149" y="4430436"/>
            <a:ext cx="695028" cy="46355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Image result for jira logo">
            <a:extLst>
              <a:ext uri="{FF2B5EF4-FFF2-40B4-BE49-F238E27FC236}">
                <a16:creationId xmlns:a16="http://schemas.microsoft.com/office/drawing/2014/main" id="{EF40EF85-4EF6-4B3E-A87E-A2AF8BFC6358}"/>
              </a:ext>
            </a:extLst>
          </p:cNvPr>
          <p:cNvPicPr>
            <a:picLocks noChangeAspect="1" noChangeArrowheads="1"/>
          </p:cNvPicPr>
          <p:nvPr/>
        </p:nvPicPr>
        <p:blipFill rotWithShape="1">
          <a:blip r:embed="rId28" cstate="screen">
            <a:extLst>
              <a:ext uri="{BEBA8EAE-BF5A-486C-A8C5-ECC9F3942E4B}">
                <a14:imgProps xmlns:a14="http://schemas.microsoft.com/office/drawing/2010/main">
                  <a14:imgLayer r:embed="rId29">
                    <a14:imgEffect>
                      <a14:saturation sat="400000"/>
                    </a14:imgEffect>
                  </a14:imgLayer>
                </a14:imgProps>
              </a:ext>
              <a:ext uri="{28A0092B-C50C-407E-A947-70E740481C1C}">
                <a14:useLocalDpi xmlns:a14="http://schemas.microsoft.com/office/drawing/2010/main"/>
              </a:ext>
            </a:extLst>
          </a:blip>
          <a:srcRect/>
          <a:stretch/>
        </p:blipFill>
        <p:spPr bwMode="auto">
          <a:xfrm>
            <a:off x="8559702" y="5779495"/>
            <a:ext cx="702174" cy="2664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6D34F7C-E06E-4BB9-847E-4FC7AD96A678}"/>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975794" y="2061765"/>
            <a:ext cx="937081" cy="184681"/>
          </a:xfrm>
          <a:prstGeom prst="rect">
            <a:avLst/>
          </a:prstGeom>
        </p:spPr>
      </p:pic>
      <p:pic>
        <p:nvPicPr>
          <p:cNvPr id="27" name="Picture 26">
            <a:extLst>
              <a:ext uri="{FF2B5EF4-FFF2-40B4-BE49-F238E27FC236}">
                <a16:creationId xmlns:a16="http://schemas.microsoft.com/office/drawing/2014/main" id="{03E5F881-0970-49D3-917D-EA3B1217722B}"/>
              </a:ext>
            </a:extLst>
          </p:cNvPr>
          <p:cNvPicPr>
            <a:picLocks noChangeAspect="1"/>
          </p:cNvPicPr>
          <p:nvPr/>
        </p:nvPicPr>
        <p:blipFill>
          <a:blip r:embed="rId31" cstate="screen">
            <a:extLst>
              <a:ext uri="{BEBA8EAE-BF5A-486C-A8C5-ECC9F3942E4B}">
                <a14:imgProps xmlns:a14="http://schemas.microsoft.com/office/drawing/2010/main">
                  <a14:imgLayer r:embed="rId32">
                    <a14:imgEffect>
                      <a14:saturation sat="400000"/>
                    </a14:imgEffect>
                  </a14:imgLayer>
                </a14:imgProps>
              </a:ext>
              <a:ext uri="{28A0092B-C50C-407E-A947-70E740481C1C}">
                <a14:useLocalDpi xmlns:a14="http://schemas.microsoft.com/office/drawing/2010/main"/>
              </a:ext>
            </a:extLst>
          </a:blip>
          <a:stretch>
            <a:fillRect/>
          </a:stretch>
        </p:blipFill>
        <p:spPr>
          <a:xfrm>
            <a:off x="9171461" y="4410516"/>
            <a:ext cx="938976" cy="530000"/>
          </a:xfrm>
          <a:prstGeom prst="rect">
            <a:avLst/>
          </a:prstGeom>
        </p:spPr>
      </p:pic>
      <p:pic>
        <p:nvPicPr>
          <p:cNvPr id="28" name="Picture 38" descr="Image result for Lucidchart logo">
            <a:extLst>
              <a:ext uri="{FF2B5EF4-FFF2-40B4-BE49-F238E27FC236}">
                <a16:creationId xmlns:a16="http://schemas.microsoft.com/office/drawing/2014/main" id="{1696E95D-CB7F-4E19-BDF2-7F2FCEA6BD29}"/>
              </a:ext>
            </a:extLst>
          </p:cNvPr>
          <p:cNvPicPr>
            <a:picLocks noChangeAspect="1" noChangeArrowheads="1"/>
          </p:cNvPicPr>
          <p:nvPr/>
        </p:nvPicPr>
        <p:blipFill>
          <a:blip r:embed="rId33" cstate="screen">
            <a:extLst>
              <a:ext uri="{BEBA8EAE-BF5A-486C-A8C5-ECC9F3942E4B}">
                <a14:imgProps xmlns:a14="http://schemas.microsoft.com/office/drawing/2010/main">
                  <a14:imgLayer r:embed="rId34">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6299227" y="4510233"/>
            <a:ext cx="1084946" cy="33056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Meekan logo">
            <a:extLst>
              <a:ext uri="{FF2B5EF4-FFF2-40B4-BE49-F238E27FC236}">
                <a16:creationId xmlns:a16="http://schemas.microsoft.com/office/drawing/2014/main" id="{029F3E0F-9368-459E-8986-C44AFF611392}"/>
              </a:ext>
            </a:extLst>
          </p:cNvPr>
          <p:cNvPicPr>
            <a:picLocks noChangeAspect="1" noChangeArrowheads="1"/>
          </p:cNvPicPr>
          <p:nvPr/>
        </p:nvPicPr>
        <p:blipFill>
          <a:blip r:embed="rId35" cstate="screen">
            <a:extLst>
              <a:ext uri="{BEBA8EAE-BF5A-486C-A8C5-ECC9F3942E4B}">
                <a14:imgProps xmlns:a14="http://schemas.microsoft.com/office/drawing/2010/main">
                  <a14:imgLayer r:embed="rId36">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32140" y="3298162"/>
            <a:ext cx="1019947" cy="242388"/>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MeisterTask logo">
            <a:extLst>
              <a:ext uri="{FF2B5EF4-FFF2-40B4-BE49-F238E27FC236}">
                <a16:creationId xmlns:a16="http://schemas.microsoft.com/office/drawing/2014/main" id="{29AD77FD-1A99-43BB-8ADC-1AED31ED0000}"/>
              </a:ext>
            </a:extLst>
          </p:cNvPr>
          <p:cNvPicPr>
            <a:picLocks noChangeAspect="1" noChangeArrowheads="1"/>
          </p:cNvPicPr>
          <p:nvPr/>
        </p:nvPicPr>
        <p:blipFill rotWithShape="1">
          <a:blip r:embed="rId37" cstate="screen">
            <a:extLst>
              <a:ext uri="{BEBA8EAE-BF5A-486C-A8C5-ECC9F3942E4B}">
                <a14:imgProps xmlns:a14="http://schemas.microsoft.com/office/drawing/2010/main">
                  <a14:imgLayer r:embed="rId38">
                    <a14:imgEffect>
                      <a14:saturation sat="400000"/>
                    </a14:imgEffect>
                  </a14:imgLayer>
                </a14:imgProps>
              </a:ext>
              <a:ext uri="{28A0092B-C50C-407E-A947-70E740481C1C}">
                <a14:useLocalDpi xmlns:a14="http://schemas.microsoft.com/office/drawing/2010/main"/>
              </a:ext>
            </a:extLst>
          </a:blip>
          <a:srcRect l="10798" r="11889"/>
          <a:stretch/>
        </p:blipFill>
        <p:spPr bwMode="auto">
          <a:xfrm>
            <a:off x="7776046" y="1896209"/>
            <a:ext cx="927388" cy="515794"/>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mage result for MindMeister logo">
            <a:extLst>
              <a:ext uri="{FF2B5EF4-FFF2-40B4-BE49-F238E27FC236}">
                <a16:creationId xmlns:a16="http://schemas.microsoft.com/office/drawing/2014/main" id="{576BD526-3370-4B12-BA3E-FD94F91B5253}"/>
              </a:ext>
            </a:extLst>
          </p:cNvPr>
          <p:cNvPicPr>
            <a:picLocks noChangeAspect="1" noChangeArrowheads="1"/>
          </p:cNvPicPr>
          <p:nvPr/>
        </p:nvPicPr>
        <p:blipFill>
          <a:blip r:embed="rId39" cstate="screen">
            <a:extLst>
              <a:ext uri="{BEBA8EAE-BF5A-486C-A8C5-ECC9F3942E4B}">
                <a14:imgProps xmlns:a14="http://schemas.microsoft.com/office/drawing/2010/main">
                  <a14:imgLayer r:embed="rId4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7035030" y="5801792"/>
            <a:ext cx="1052055" cy="221808"/>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Image result for MURAL logo">
            <a:extLst>
              <a:ext uri="{FF2B5EF4-FFF2-40B4-BE49-F238E27FC236}">
                <a16:creationId xmlns:a16="http://schemas.microsoft.com/office/drawing/2014/main" id="{4E0FC982-BFEB-48A7-92D9-F8587516CDF9}"/>
              </a:ext>
            </a:extLst>
          </p:cNvPr>
          <p:cNvPicPr>
            <a:picLocks noChangeAspect="1" noChangeArrowheads="1"/>
          </p:cNvPicPr>
          <p:nvPr/>
        </p:nvPicPr>
        <p:blipFill>
          <a:blip r:embed="rId41" cstate="screen">
            <a:extLst>
              <a:ext uri="{BEBA8EAE-BF5A-486C-A8C5-ECC9F3942E4B}">
                <a14:imgProps xmlns:a14="http://schemas.microsoft.com/office/drawing/2010/main">
                  <a14:imgLayer r:embed="rId4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18461" y="5682832"/>
            <a:ext cx="699700" cy="459732"/>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Image result for OpenAgora logo">
            <a:extLst>
              <a:ext uri="{FF2B5EF4-FFF2-40B4-BE49-F238E27FC236}">
                <a16:creationId xmlns:a16="http://schemas.microsoft.com/office/drawing/2014/main" id="{F792541A-3FC1-4BC7-B2CD-2EC70E539A2D}"/>
              </a:ext>
            </a:extLst>
          </p:cNvPr>
          <p:cNvPicPr>
            <a:picLocks noChangeAspect="1" noChangeArrowheads="1"/>
          </p:cNvPicPr>
          <p:nvPr/>
        </p:nvPicPr>
        <p:blipFill rotWithShape="1">
          <a:blip r:embed="rId43" cstate="screen">
            <a:extLst>
              <a:ext uri="{BEBA8EAE-BF5A-486C-A8C5-ECC9F3942E4B}">
                <a14:imgProps xmlns:a14="http://schemas.microsoft.com/office/drawing/2010/main">
                  <a14:imgLayer r:embed="rId44">
                    <a14:imgEffect>
                      <a14:saturation sat="400000"/>
                    </a14:imgEffect>
                  </a14:imgLayer>
                </a14:imgProps>
              </a:ext>
              <a:ext uri="{28A0092B-C50C-407E-A947-70E740481C1C}">
                <a14:useLocalDpi xmlns:a14="http://schemas.microsoft.com/office/drawing/2010/main"/>
              </a:ext>
            </a:extLst>
          </a:blip>
          <a:srcRect t="39546" b="40653"/>
          <a:stretch/>
        </p:blipFill>
        <p:spPr bwMode="auto">
          <a:xfrm>
            <a:off x="9794874" y="3321073"/>
            <a:ext cx="1133476" cy="224441"/>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Image result for PagerDuty logo">
            <a:extLst>
              <a:ext uri="{FF2B5EF4-FFF2-40B4-BE49-F238E27FC236}">
                <a16:creationId xmlns:a16="http://schemas.microsoft.com/office/drawing/2014/main" id="{AEA65AD7-28E4-412A-932F-2DA70E167880}"/>
              </a:ext>
            </a:extLst>
          </p:cNvPr>
          <p:cNvPicPr>
            <a:picLocks noChangeAspect="1" noChangeArrowheads="1"/>
          </p:cNvPicPr>
          <p:nvPr/>
        </p:nvPicPr>
        <p:blipFill>
          <a:blip r:embed="rId45" cstate="screen">
            <a:extLst>
              <a:ext uri="{BEBA8EAE-BF5A-486C-A8C5-ECC9F3942E4B}">
                <a14:imgProps xmlns:a14="http://schemas.microsoft.com/office/drawing/2010/main">
                  <a14:imgLayer r:embed="rId46">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471146" y="814269"/>
            <a:ext cx="939204" cy="190482"/>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Related image">
            <a:extLst>
              <a:ext uri="{FF2B5EF4-FFF2-40B4-BE49-F238E27FC236}">
                <a16:creationId xmlns:a16="http://schemas.microsoft.com/office/drawing/2014/main" id="{8852839D-0E85-43FA-AD6D-8AC3F5D97DCF}"/>
              </a:ext>
            </a:extLst>
          </p:cNvPr>
          <p:cNvPicPr>
            <a:picLocks noChangeAspect="1" noChangeArrowheads="1"/>
          </p:cNvPicPr>
          <p:nvPr/>
        </p:nvPicPr>
        <p:blipFill>
          <a:blip r:embed="rId47" cstate="screen">
            <a:extLst>
              <a:ext uri="{BEBA8EAE-BF5A-486C-A8C5-ECC9F3942E4B}">
                <a14:imgProps xmlns:a14="http://schemas.microsoft.com/office/drawing/2010/main">
                  <a14:imgLayer r:embed="rId48">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377808" y="732684"/>
            <a:ext cx="729977" cy="353653"/>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Image result for POPin logo">
            <a:extLst>
              <a:ext uri="{FF2B5EF4-FFF2-40B4-BE49-F238E27FC236}">
                <a16:creationId xmlns:a16="http://schemas.microsoft.com/office/drawing/2014/main" id="{545B0118-EF3A-42F6-8A18-180EB9B01AA2}"/>
              </a:ext>
            </a:extLst>
          </p:cNvPr>
          <p:cNvPicPr>
            <a:picLocks noChangeAspect="1" noChangeArrowheads="1"/>
          </p:cNvPicPr>
          <p:nvPr/>
        </p:nvPicPr>
        <p:blipFill>
          <a:blip r:embed="rId49" cstate="screen">
            <a:extLst>
              <a:ext uri="{BEBA8EAE-BF5A-486C-A8C5-ECC9F3942E4B}">
                <a14:imgProps xmlns:a14="http://schemas.microsoft.com/office/drawing/2010/main">
                  <a14:imgLayer r:embed="rId5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718122" y="5621254"/>
            <a:ext cx="445257" cy="5828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288B8B77-F919-425A-90CF-7A8DC0D0BBCD}"/>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11446661" y="580612"/>
            <a:ext cx="657797" cy="657797"/>
          </a:xfrm>
          <a:prstGeom prst="rect">
            <a:avLst/>
          </a:prstGeom>
        </p:spPr>
      </p:pic>
      <p:pic>
        <p:nvPicPr>
          <p:cNvPr id="1084" name="Picture 60" descr="Image result for salesforce logo">
            <a:extLst>
              <a:ext uri="{FF2B5EF4-FFF2-40B4-BE49-F238E27FC236}">
                <a16:creationId xmlns:a16="http://schemas.microsoft.com/office/drawing/2014/main" id="{5114301C-32C4-46A8-8318-E777F30E4C80}"/>
              </a:ext>
            </a:extLst>
          </p:cNvPr>
          <p:cNvPicPr>
            <a:picLocks noChangeAspect="1" noChangeArrowheads="1"/>
          </p:cNvPicPr>
          <p:nvPr/>
        </p:nvPicPr>
        <p:blipFill>
          <a:blip r:embed="rId52" cstate="screen">
            <a:extLst>
              <a:ext uri="{BEBA8EAE-BF5A-486C-A8C5-ECC9F3942E4B}">
                <a14:imgProps xmlns:a14="http://schemas.microsoft.com/office/drawing/2010/main">
                  <a14:imgLayer r:embed="rId53">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372443" y="3163216"/>
            <a:ext cx="771604" cy="540158"/>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Image result for Smartsheet logo">
            <a:extLst>
              <a:ext uri="{FF2B5EF4-FFF2-40B4-BE49-F238E27FC236}">
                <a16:creationId xmlns:a16="http://schemas.microsoft.com/office/drawing/2014/main" id="{E272B7E9-7706-412B-82DC-848924B5611E}"/>
              </a:ext>
            </a:extLst>
          </p:cNvPr>
          <p:cNvPicPr>
            <a:picLocks noChangeAspect="1" noChangeArrowheads="1"/>
          </p:cNvPicPr>
          <p:nvPr/>
        </p:nvPicPr>
        <p:blipFill rotWithShape="1">
          <a:blip r:embed="rId54" cstate="screen">
            <a:extLst>
              <a:ext uri="{BEBA8EAE-BF5A-486C-A8C5-ECC9F3942E4B}">
                <a14:imgProps xmlns:a14="http://schemas.microsoft.com/office/drawing/2010/main">
                  <a14:imgLayer r:embed="rId55">
                    <a14:imgEffect>
                      <a14:saturation sat="400000"/>
                    </a14:imgEffect>
                  </a14:imgLayer>
                </a14:imgProps>
              </a:ext>
              <a:ext uri="{28A0092B-C50C-407E-A947-70E740481C1C}">
                <a14:useLocalDpi xmlns:a14="http://schemas.microsoft.com/office/drawing/2010/main"/>
              </a:ext>
            </a:extLst>
          </a:blip>
          <a:srcRect/>
          <a:stretch/>
        </p:blipFill>
        <p:spPr bwMode="auto">
          <a:xfrm>
            <a:off x="2075681" y="2068680"/>
            <a:ext cx="1121964" cy="170852"/>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Image result for SoapBox logo">
            <a:extLst>
              <a:ext uri="{FF2B5EF4-FFF2-40B4-BE49-F238E27FC236}">
                <a16:creationId xmlns:a16="http://schemas.microsoft.com/office/drawing/2014/main" id="{5892D268-D12D-4517-A494-5E435C6B3418}"/>
              </a:ext>
            </a:extLst>
          </p:cNvPr>
          <p:cNvPicPr>
            <a:picLocks noChangeAspect="1" noChangeArrowheads="1"/>
          </p:cNvPicPr>
          <p:nvPr/>
        </p:nvPicPr>
        <p:blipFill>
          <a:blip r:embed="rId56" cstate="screen">
            <a:extLst>
              <a:ext uri="{BEBA8EAE-BF5A-486C-A8C5-ECC9F3942E4B}">
                <a14:imgProps xmlns:a14="http://schemas.microsoft.com/office/drawing/2010/main">
                  <a14:imgLayer r:embed="rId5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902672" y="5722167"/>
            <a:ext cx="931474" cy="381058"/>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Related image">
            <a:extLst>
              <a:ext uri="{FF2B5EF4-FFF2-40B4-BE49-F238E27FC236}">
                <a16:creationId xmlns:a16="http://schemas.microsoft.com/office/drawing/2014/main" id="{751E09A5-5493-44DF-9252-41E5BABBAE1C}"/>
              </a:ext>
            </a:extLst>
          </p:cNvPr>
          <p:cNvPicPr>
            <a:picLocks noChangeAspect="1" noChangeArrowheads="1"/>
          </p:cNvPicPr>
          <p:nvPr/>
        </p:nvPicPr>
        <p:blipFill>
          <a:blip r:embed="rId58" cstate="screen">
            <a:extLst>
              <a:ext uri="{BEBA8EAE-BF5A-486C-A8C5-ECC9F3942E4B}">
                <a14:imgProps xmlns:a14="http://schemas.microsoft.com/office/drawing/2010/main">
                  <a14:imgLayer r:embed="rId5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896234" y="4311143"/>
            <a:ext cx="689218" cy="689218"/>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0D2BB4E7-6000-4592-9AB0-262797A71BCE}"/>
              </a:ext>
            </a:extLst>
          </p:cNvPr>
          <p:cNvPicPr>
            <a:picLocks noChangeAspect="1" noChangeArrowheads="1"/>
          </p:cNvPicPr>
          <p:nvPr/>
        </p:nvPicPr>
        <p:blipFill>
          <a:blip r:embed="rId60" cstate="screen">
            <a:extLst>
              <a:ext uri="{28A0092B-C50C-407E-A947-70E740481C1C}">
                <a14:useLocalDpi xmlns:a14="http://schemas.microsoft.com/office/drawing/2010/main"/>
              </a:ext>
            </a:extLst>
          </a:blip>
          <a:stretch>
            <a:fillRect/>
          </a:stretch>
        </p:blipFill>
        <p:spPr bwMode="auto">
          <a:xfrm>
            <a:off x="5708938" y="5816385"/>
            <a:ext cx="871252" cy="192622"/>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Image result for twitter logo png">
            <a:extLst>
              <a:ext uri="{FF2B5EF4-FFF2-40B4-BE49-F238E27FC236}">
                <a16:creationId xmlns:a16="http://schemas.microsoft.com/office/drawing/2014/main" id="{B6AF7843-1CAC-4BCC-81A6-EC0471A88CD4}"/>
              </a:ext>
            </a:extLst>
          </p:cNvPr>
          <p:cNvPicPr>
            <a:picLocks noChangeAspect="1" noChangeArrowheads="1"/>
          </p:cNvPicPr>
          <p:nvPr/>
        </p:nvPicPr>
        <p:blipFill>
          <a:blip r:embed="rId61" cstate="screen">
            <a:extLst>
              <a:ext uri="{28A0092B-C50C-407E-A947-70E740481C1C}">
                <a14:useLocalDpi xmlns:a14="http://schemas.microsoft.com/office/drawing/2010/main"/>
              </a:ext>
            </a:extLst>
          </a:blip>
          <a:srcRect/>
          <a:stretch>
            <a:fillRect/>
          </a:stretch>
        </p:blipFill>
        <p:spPr bwMode="auto">
          <a:xfrm>
            <a:off x="218978" y="612867"/>
            <a:ext cx="649358" cy="649358"/>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Related image">
            <a:extLst>
              <a:ext uri="{FF2B5EF4-FFF2-40B4-BE49-F238E27FC236}">
                <a16:creationId xmlns:a16="http://schemas.microsoft.com/office/drawing/2014/main" id="{BE8FD59A-F5F5-4E88-A5D3-0C5F61C09E98}"/>
              </a:ext>
            </a:extLst>
          </p:cNvPr>
          <p:cNvPicPr>
            <a:picLocks noChangeAspect="1" noChangeArrowheads="1"/>
          </p:cNvPicPr>
          <p:nvPr/>
        </p:nvPicPr>
        <p:blipFill>
          <a:blip r:embed="rId62" cstate="screen">
            <a:extLst>
              <a:ext uri="{BEBA8EAE-BF5A-486C-A8C5-ECC9F3942E4B}">
                <a14:imgProps xmlns:a14="http://schemas.microsoft.com/office/drawing/2010/main">
                  <a14:imgLayer r:embed="rId63">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782329" y="2993732"/>
            <a:ext cx="1172164" cy="879122"/>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Image result for Workboard logo">
            <a:extLst>
              <a:ext uri="{FF2B5EF4-FFF2-40B4-BE49-F238E27FC236}">
                <a16:creationId xmlns:a16="http://schemas.microsoft.com/office/drawing/2014/main" id="{D585B9FE-3943-49DC-AC5C-11BAC682928E}"/>
              </a:ext>
            </a:extLst>
          </p:cNvPr>
          <p:cNvPicPr>
            <a:picLocks noChangeAspect="1" noChangeArrowheads="1"/>
          </p:cNvPicPr>
          <p:nvPr/>
        </p:nvPicPr>
        <p:blipFill>
          <a:blip r:embed="rId64" cstate="screen">
            <a:extLst>
              <a:ext uri="{BEBA8EAE-BF5A-486C-A8C5-ECC9F3942E4B}">
                <a14:imgProps xmlns:a14="http://schemas.microsoft.com/office/drawing/2010/main">
                  <a14:imgLayer r:embed="rId6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290998" y="5655310"/>
            <a:ext cx="912997" cy="426786"/>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77" descr="Image result for Wrike logo">
            <a:extLst>
              <a:ext uri="{FF2B5EF4-FFF2-40B4-BE49-F238E27FC236}">
                <a16:creationId xmlns:a16="http://schemas.microsoft.com/office/drawing/2014/main" id="{BB01E1EB-691C-4CB4-AEC7-4D3918073877}"/>
              </a:ext>
            </a:extLst>
          </p:cNvPr>
          <p:cNvPicPr>
            <a:picLocks noChangeAspect="1" noChangeArrowheads="1"/>
          </p:cNvPicPr>
          <p:nvPr/>
        </p:nvPicPr>
        <p:blipFill>
          <a:blip r:embed="rId66" cstate="screen">
            <a:extLst>
              <a:ext uri="{BEBA8EAE-BF5A-486C-A8C5-ECC9F3942E4B}">
                <a14:imgProps xmlns:a14="http://schemas.microsoft.com/office/drawing/2010/main">
                  <a14:imgLayer r:embed="rId6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746351" y="778148"/>
            <a:ext cx="786213" cy="262725"/>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79">
            <a:extLst>
              <a:ext uri="{FF2B5EF4-FFF2-40B4-BE49-F238E27FC236}">
                <a16:creationId xmlns:a16="http://schemas.microsoft.com/office/drawing/2014/main" id="{71093B66-2E58-43AE-9D0E-F8921BDEC451}"/>
              </a:ext>
            </a:extLst>
          </p:cNvPr>
          <p:cNvPicPr>
            <a:picLocks noChangeAspect="1" noChangeArrowheads="1"/>
          </p:cNvPicPr>
          <p:nvPr/>
        </p:nvPicPr>
        <p:blipFill>
          <a:blip r:embed="rId68" cstate="screen">
            <a:extLst>
              <a:ext uri="{28A0092B-C50C-407E-A947-70E740481C1C}">
                <a14:useLocalDpi xmlns:a14="http://schemas.microsoft.com/office/drawing/2010/main"/>
              </a:ext>
            </a:extLst>
          </a:blip>
          <a:stretch>
            <a:fillRect/>
          </a:stretch>
        </p:blipFill>
        <p:spPr bwMode="auto">
          <a:xfrm>
            <a:off x="9228719" y="2051048"/>
            <a:ext cx="824460" cy="206116"/>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81" descr="Image result for Zendesk logo">
            <a:extLst>
              <a:ext uri="{FF2B5EF4-FFF2-40B4-BE49-F238E27FC236}">
                <a16:creationId xmlns:a16="http://schemas.microsoft.com/office/drawing/2014/main" id="{4E463DAA-981E-4587-A202-3C852390EA53}"/>
              </a:ext>
            </a:extLst>
          </p:cNvPr>
          <p:cNvPicPr>
            <a:picLocks noChangeAspect="1" noChangeArrowheads="1"/>
          </p:cNvPicPr>
          <p:nvPr/>
        </p:nvPicPr>
        <p:blipFill>
          <a:blip r:embed="rId69" cstate="screen">
            <a:extLst>
              <a:ext uri="{BEBA8EAE-BF5A-486C-A8C5-ECC9F3942E4B}">
                <a14:imgProps xmlns:a14="http://schemas.microsoft.com/office/drawing/2010/main">
                  <a14:imgLayer r:embed="rId7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716015" y="1895947"/>
            <a:ext cx="656428" cy="516322"/>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83" descr="Image result for Zoom Meetings logo">
            <a:extLst>
              <a:ext uri="{FF2B5EF4-FFF2-40B4-BE49-F238E27FC236}">
                <a16:creationId xmlns:a16="http://schemas.microsoft.com/office/drawing/2014/main" id="{2E202DD7-4872-4C53-8780-5475F59EFEC1}"/>
              </a:ext>
            </a:extLst>
          </p:cNvPr>
          <p:cNvPicPr>
            <a:picLocks noChangeAspect="1" noChangeArrowheads="1"/>
          </p:cNvPicPr>
          <p:nvPr/>
        </p:nvPicPr>
        <p:blipFill>
          <a:blip r:embed="rId71" cstate="screen">
            <a:extLst>
              <a:ext uri="{BEBA8EAE-BF5A-486C-A8C5-ECC9F3942E4B}">
                <a14:imgProps xmlns:a14="http://schemas.microsoft.com/office/drawing/2010/main">
                  <a14:imgLayer r:embed="rId72">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0595796" y="4574671"/>
            <a:ext cx="887433" cy="201689"/>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85" descr="Image result for Zoom.ai">
            <a:extLst>
              <a:ext uri="{FF2B5EF4-FFF2-40B4-BE49-F238E27FC236}">
                <a16:creationId xmlns:a16="http://schemas.microsoft.com/office/drawing/2014/main" id="{CD23B30D-5A2E-49CA-A167-A6F69F67A95C}"/>
              </a:ext>
            </a:extLst>
          </p:cNvPr>
          <p:cNvPicPr>
            <a:picLocks noChangeAspect="1" noChangeArrowheads="1"/>
          </p:cNvPicPr>
          <p:nvPr/>
        </p:nvPicPr>
        <p:blipFill rotWithShape="1">
          <a:blip r:embed="rId73" cstate="screen">
            <a:extLst>
              <a:ext uri="{BEBA8EAE-BF5A-486C-A8C5-ECC9F3942E4B}">
                <a14:imgProps xmlns:a14="http://schemas.microsoft.com/office/drawing/2010/main">
                  <a14:imgLayer r:embed="rId74">
                    <a14:imgEffect>
                      <a14:saturation sat="400000"/>
                    </a14:imgEffect>
                  </a14:imgLayer>
                </a14:imgProps>
              </a:ext>
              <a:ext uri="{28A0092B-C50C-407E-A947-70E740481C1C}">
                <a14:useLocalDpi xmlns:a14="http://schemas.microsoft.com/office/drawing/2010/main"/>
              </a:ext>
            </a:extLst>
          </a:blip>
          <a:srcRect t="31194" b="31910"/>
          <a:stretch/>
        </p:blipFill>
        <p:spPr bwMode="auto">
          <a:xfrm>
            <a:off x="8497834" y="744930"/>
            <a:ext cx="892155" cy="329164"/>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6FAD41A0-9DBC-43A3-A915-159BA00D98D3}"/>
              </a:ext>
            </a:extLst>
          </p:cNvPr>
          <p:cNvGrpSpPr/>
          <p:nvPr/>
        </p:nvGrpSpPr>
        <p:grpSpPr>
          <a:xfrm>
            <a:off x="9958039" y="5738641"/>
            <a:ext cx="757977" cy="348107"/>
            <a:chOff x="9958038" y="5738642"/>
            <a:chExt cx="757977" cy="348106"/>
          </a:xfrm>
        </p:grpSpPr>
        <p:pic>
          <p:nvPicPr>
            <p:cNvPr id="1111" name="Picture 87" descr="Image result for Bitbucket Server">
              <a:extLst>
                <a:ext uri="{FF2B5EF4-FFF2-40B4-BE49-F238E27FC236}">
                  <a16:creationId xmlns:a16="http://schemas.microsoft.com/office/drawing/2014/main" id="{2650AB3D-E306-4FD1-BF8A-368D82210444}"/>
                </a:ext>
              </a:extLst>
            </p:cNvPr>
            <p:cNvPicPr>
              <a:picLocks noChangeAspect="1" noChangeArrowheads="1"/>
            </p:cNvPicPr>
            <p:nvPr/>
          </p:nvPicPr>
          <p:blipFill rotWithShape="1">
            <a:blip r:embed="rId75" cstate="screen">
              <a:biLevel thresh="75000"/>
              <a:extLst>
                <a:ext uri="{28A0092B-C50C-407E-A947-70E740481C1C}">
                  <a14:useLocalDpi xmlns:a14="http://schemas.microsoft.com/office/drawing/2010/main"/>
                </a:ext>
              </a:extLst>
            </a:blip>
            <a:srcRect/>
            <a:stretch/>
          </p:blipFill>
          <p:spPr bwMode="auto">
            <a:xfrm>
              <a:off x="9958038" y="5901440"/>
              <a:ext cx="516941" cy="18530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87" descr="Image result for Bitbucket Server">
              <a:extLst>
                <a:ext uri="{FF2B5EF4-FFF2-40B4-BE49-F238E27FC236}">
                  <a16:creationId xmlns:a16="http://schemas.microsoft.com/office/drawing/2014/main" id="{2A0E1AB1-5829-4E3E-87BB-EAF45852F3E7}"/>
                </a:ext>
              </a:extLst>
            </p:cNvPr>
            <p:cNvPicPr>
              <a:picLocks noChangeAspect="1" noChangeArrowheads="1"/>
            </p:cNvPicPr>
            <p:nvPr/>
          </p:nvPicPr>
          <p:blipFill rotWithShape="1">
            <a:blip r:embed="rId76" cstate="screen">
              <a:biLevel thresh="75000"/>
              <a:extLst>
                <a:ext uri="{28A0092B-C50C-407E-A947-70E740481C1C}">
                  <a14:useLocalDpi xmlns:a14="http://schemas.microsoft.com/office/drawing/2010/main"/>
                </a:ext>
              </a:extLst>
            </a:blip>
            <a:srcRect/>
            <a:stretch/>
          </p:blipFill>
          <p:spPr bwMode="auto">
            <a:xfrm>
              <a:off x="9958038" y="5738642"/>
              <a:ext cx="757977" cy="185308"/>
            </a:xfrm>
            <a:prstGeom prst="rect">
              <a:avLst/>
            </a:prstGeom>
            <a:noFill/>
            <a:extLst>
              <a:ext uri="{909E8E84-426E-40DD-AFC4-6F175D3DCCD1}">
                <a14:hiddenFill xmlns:a14="http://schemas.microsoft.com/office/drawing/2010/main">
                  <a:solidFill>
                    <a:srgbClr val="FFFFFF"/>
                  </a:solidFill>
                </a14:hiddenFill>
              </a:ext>
            </a:extLst>
          </p:spPr>
        </p:pic>
      </p:grpSp>
      <p:pic>
        <p:nvPicPr>
          <p:cNvPr id="172" name="Picture 171">
            <a:extLst>
              <a:ext uri="{FF2B5EF4-FFF2-40B4-BE49-F238E27FC236}">
                <a16:creationId xmlns:a16="http://schemas.microsoft.com/office/drawing/2014/main" id="{D55F98D0-C08E-4D05-A0E3-73C7D1ACE332}"/>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3622666" y="4496241"/>
            <a:ext cx="838594" cy="382436"/>
          </a:xfrm>
          <a:prstGeom prst="rect">
            <a:avLst/>
          </a:prstGeom>
        </p:spPr>
      </p:pic>
      <p:sp>
        <p:nvSpPr>
          <p:cNvPr id="124" name="Rectangle 123">
            <a:extLst>
              <a:ext uri="{FF2B5EF4-FFF2-40B4-BE49-F238E27FC236}">
                <a16:creationId xmlns:a16="http://schemas.microsoft.com/office/drawing/2014/main" id="{6709F6F9-5253-427E-9659-8C213AD84BC2}"/>
              </a:ext>
            </a:extLst>
          </p:cNvPr>
          <p:cNvSpPr/>
          <p:nvPr/>
        </p:nvSpPr>
        <p:spPr bwMode="auto">
          <a:xfrm>
            <a:off x="0" y="2"/>
            <a:ext cx="12192000" cy="6858000"/>
          </a:xfrm>
          <a:prstGeom prst="rect">
            <a:avLst/>
          </a:prstGeom>
          <a:solidFill>
            <a:srgbClr val="000000">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2651760" numCol="1" spcCol="0" rtlCol="0" fromWordArt="0" anchor="ctr" anchorCtr="0" forceAA="0" compatLnSpc="1">
            <a:prstTxWarp prst="textNoShape">
              <a:avLst/>
            </a:prstTxWarp>
            <a:noAutofit/>
          </a:bodyPr>
          <a:lstStyle/>
          <a:p>
            <a:pPr algn="ctr" defTabSz="932485" fontAlgn="base">
              <a:spcBef>
                <a:spcPct val="0"/>
              </a:spcBef>
              <a:spcAft>
                <a:spcPct val="0"/>
              </a:spcAft>
              <a:defRPr/>
            </a:pPr>
            <a:r>
              <a:rPr lang="en-US" sz="4400">
                <a:solidFill>
                  <a:srgbClr val="FFFFFF"/>
                </a:solidFill>
                <a:latin typeface="Segoe UI Semibold"/>
              </a:rPr>
              <a:t>Introduction</a:t>
            </a:r>
            <a:endParaRPr lang="en-US" sz="4800">
              <a:gradFill>
                <a:gsLst>
                  <a:gs pos="0">
                    <a:srgbClr val="FFFFFF"/>
                  </a:gs>
                  <a:gs pos="100000">
                    <a:srgbClr val="FFFFFF"/>
                  </a:gs>
                </a:gsLst>
                <a:lin ang="5400000" scaled="0"/>
              </a:gradFill>
              <a:latin typeface="Segoe UI Semibold"/>
              <a:cs typeface="Segoe UI" pitchFamily="34" charset="0"/>
            </a:endParaRPr>
          </a:p>
          <a:p>
            <a:pPr algn="ctr" defTabSz="932485" fontAlgn="base">
              <a:spcBef>
                <a:spcPct val="0"/>
              </a:spcBef>
              <a:spcAft>
                <a:spcPct val="0"/>
              </a:spcAft>
              <a:defRPr/>
            </a:pPr>
            <a:endParaRPr lang="en-US" sz="4400">
              <a:solidFill>
                <a:srgbClr val="FFFFFF"/>
              </a:solidFill>
              <a:latin typeface="Segoe UI Semibold"/>
            </a:endParaRPr>
          </a:p>
        </p:txBody>
      </p:sp>
      <p:pic>
        <p:nvPicPr>
          <p:cNvPr id="174" name="Picture 173" descr="A picture containing object&#10;&#10;Description automatically generated">
            <a:extLst>
              <a:ext uri="{FF2B5EF4-FFF2-40B4-BE49-F238E27FC236}">
                <a16:creationId xmlns:a16="http://schemas.microsoft.com/office/drawing/2014/main" id="{0ED0BDAA-694D-44E2-A0CC-BE1325C90EC3}"/>
              </a:ext>
            </a:extLst>
          </p:cNvPr>
          <p:cNvPicPr>
            <a:picLocks noChangeAspect="1"/>
          </p:cNvPicPr>
          <p:nvPr/>
        </p:nvPicPr>
        <p:blipFill rotWithShape="1">
          <a:blip r:embed="rId78" cstate="screen">
            <a:extLst>
              <a:ext uri="{28A0092B-C50C-407E-A947-70E740481C1C}">
                <a14:useLocalDpi xmlns:a14="http://schemas.microsoft.com/office/drawing/2010/main"/>
              </a:ext>
            </a:extLst>
          </a:blip>
          <a:srcRect/>
          <a:stretch/>
        </p:blipFill>
        <p:spPr>
          <a:xfrm>
            <a:off x="5781272" y="3079030"/>
            <a:ext cx="717790" cy="701228"/>
          </a:xfrm>
          <a:prstGeom prst="rect">
            <a:avLst/>
          </a:prstGeom>
        </p:spPr>
      </p:pic>
      <p:sp>
        <p:nvSpPr>
          <p:cNvPr id="2" name="TextBox 1">
            <a:extLst>
              <a:ext uri="{FF2B5EF4-FFF2-40B4-BE49-F238E27FC236}">
                <a16:creationId xmlns:a16="http://schemas.microsoft.com/office/drawing/2014/main" id="{D7E3F592-0067-4C3B-BBF6-C588446D63AC}"/>
              </a:ext>
            </a:extLst>
          </p:cNvPr>
          <p:cNvSpPr txBox="1"/>
          <p:nvPr/>
        </p:nvSpPr>
        <p:spPr>
          <a:xfrm>
            <a:off x="1386744" y="4410516"/>
            <a:ext cx="9504958" cy="1538883"/>
          </a:xfrm>
          <a:prstGeom prst="rect">
            <a:avLst/>
          </a:prstGeom>
          <a:noFill/>
        </p:spPr>
        <p:txBody>
          <a:bodyPr wrap="square" lIns="0" tIns="0" rIns="0" bIns="0" rtlCol="0">
            <a:spAutoFit/>
          </a:bodyPr>
          <a:lstStyle/>
          <a:p>
            <a:pPr algn="ctr" defTabSz="914411">
              <a:defRPr/>
            </a:pPr>
            <a:r>
              <a:rPr lang="en-US" sz="3200" b="1">
                <a:solidFill>
                  <a:srgbClr val="FFFFFF"/>
                </a:solidFill>
                <a:latin typeface="Segoe UI Semibold"/>
              </a:rPr>
              <a:t>Teams Apps | Teams Platform | Apps in Teams</a:t>
            </a:r>
            <a:br>
              <a:rPr lang="en-US" sz="3200" b="1">
                <a:solidFill>
                  <a:srgbClr val="FFFFFF"/>
                </a:solidFill>
                <a:latin typeface="Segoe UI Semibold"/>
              </a:rPr>
            </a:br>
            <a:endParaRPr lang="en-US" sz="2400" b="1">
              <a:solidFill>
                <a:srgbClr val="FFFFFF"/>
              </a:solidFill>
              <a:latin typeface="Segoe UI Semibold"/>
            </a:endParaRPr>
          </a:p>
          <a:p>
            <a:pPr algn="ctr" defTabSz="914411">
              <a:defRPr/>
            </a:pPr>
            <a:r>
              <a:rPr lang="en-US" sz="4400" b="1">
                <a:solidFill>
                  <a:srgbClr val="FFFFFF"/>
                </a:solidFill>
                <a:latin typeface="Segoe UI Semibold"/>
              </a:rPr>
              <a:t>What Are They?</a:t>
            </a:r>
          </a:p>
        </p:txBody>
      </p:sp>
    </p:spTree>
    <p:extLst>
      <p:ext uri="{BB962C8B-B14F-4D97-AF65-F5344CB8AC3E}">
        <p14:creationId xmlns:p14="http://schemas.microsoft.com/office/powerpoint/2010/main" val="10925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7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FDDB48-6932-4E41-B356-C961C34F6AAB}"/>
              </a:ext>
            </a:extLst>
          </p:cNvPr>
          <p:cNvSpPr txBox="1">
            <a:spLocks noGrp="1"/>
          </p:cNvSpPr>
          <p:nvPr>
            <p:ph type="title" idx="4294967295"/>
          </p:nvPr>
        </p:nvSpPr>
        <p:spPr>
          <a:xfrm>
            <a:off x="1495601" y="440921"/>
            <a:ext cx="9538985" cy="1226917"/>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457031">
              <a:defRPr/>
            </a:pPr>
            <a:r>
              <a:rPr lang="en-US" sz="2800" spc="0">
                <a:solidFill>
                  <a:schemeClr val="tx1"/>
                </a:solidFill>
                <a:cs typeface="Segoe UI Light"/>
              </a:rPr>
              <a:t>A single hub for work, aligned to key business scenarios, that maximizes the flow of work</a:t>
            </a:r>
            <a:endParaRPr lang="en-US" sz="2800" u="sng" strike="sngStrike" spc="0">
              <a:solidFill>
                <a:schemeClr val="tx1"/>
              </a:solidFill>
              <a:cs typeface="Segoe UI Light"/>
            </a:endParaRPr>
          </a:p>
        </p:txBody>
      </p:sp>
      <p:pic>
        <p:nvPicPr>
          <p:cNvPr id="43" name="Graphic 42" descr="Microsoft Teams logo">
            <a:extLst>
              <a:ext uri="{FF2B5EF4-FFF2-40B4-BE49-F238E27FC236}">
                <a16:creationId xmlns:a16="http://schemas.microsoft.com/office/drawing/2014/main" id="{0E8CA891-9D22-AD43-BF06-F4E0F2A18FE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196" y="289042"/>
            <a:ext cx="1590750" cy="1590750"/>
          </a:xfrm>
          <a:prstGeom prst="rect">
            <a:avLst/>
          </a:prstGeom>
        </p:spPr>
      </p:pic>
      <p:pic>
        <p:nvPicPr>
          <p:cNvPr id="78" name="Picture 77" descr="Icon of a closed hand with one finger touching a screen">
            <a:extLst>
              <a:ext uri="{FF2B5EF4-FFF2-40B4-BE49-F238E27FC236}">
                <a16:creationId xmlns:a16="http://schemas.microsoft.com/office/drawing/2014/main" id="{640C5401-7A67-400F-A929-34A059F01A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54881" y="2979384"/>
            <a:ext cx="867156" cy="1101852"/>
          </a:xfrm>
          <a:prstGeom prst="rect">
            <a:avLst/>
          </a:prstGeom>
        </p:spPr>
      </p:pic>
      <p:sp>
        <p:nvSpPr>
          <p:cNvPr id="83" name="Text Placeholder 7">
            <a:extLst>
              <a:ext uri="{FF2B5EF4-FFF2-40B4-BE49-F238E27FC236}">
                <a16:creationId xmlns:a16="http://schemas.microsoft.com/office/drawing/2014/main" id="{52B785EA-4A7E-4096-80FB-E795E6949E8E}"/>
              </a:ext>
            </a:extLst>
          </p:cNvPr>
          <p:cNvSpPr txBox="1">
            <a:spLocks/>
          </p:cNvSpPr>
          <p:nvPr/>
        </p:nvSpPr>
        <p:spPr>
          <a:xfrm>
            <a:off x="426426" y="4251199"/>
            <a:ext cx="3146843" cy="8987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784"/>
              </a:spcAft>
              <a:buClrTx/>
              <a:buSzPct val="90000"/>
              <a:buFont typeface="Wingdings" panose="05000000000000000000" pitchFamily="2" charset="2"/>
              <a:buNone/>
              <a:tabLst/>
              <a:defRPr sz="1568" kern="1200" spc="0" baseline="0">
                <a:solidFill>
                  <a:schemeClr val="accent1"/>
                </a:solidFill>
                <a:latin typeface="+mj-lt"/>
                <a:ea typeface="+mn-ea"/>
                <a:cs typeface="Segoe UI Semilight" panose="020B04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3">
              <a:lnSpc>
                <a:spcPts val="2400"/>
              </a:lnSpc>
              <a:defRPr/>
            </a:pPr>
            <a:r>
              <a:rPr lang="en-US" sz="1801">
                <a:solidFill>
                  <a:srgbClr val="0078D4"/>
                </a:solidFill>
                <a:latin typeface="Segoe UI Semibold"/>
                <a:ea typeface="+mj-lt"/>
                <a:cs typeface="Segoe UI Semibold"/>
              </a:rPr>
              <a:t>Ready-to-use </a:t>
            </a:r>
            <a:br>
              <a:rPr lang="en-US" sz="1801">
                <a:solidFill>
                  <a:srgbClr val="0078D4"/>
                </a:solidFill>
                <a:latin typeface="Segoe UI Semibold"/>
                <a:ea typeface="+mj-lt"/>
                <a:cs typeface="Segoe UI Semibold"/>
              </a:rPr>
            </a:br>
            <a:r>
              <a:rPr lang="en-US" sz="1801">
                <a:solidFill>
                  <a:srgbClr val="0078D4"/>
                </a:solidFill>
                <a:latin typeface="Segoe UI Semibold"/>
                <a:ea typeface="+mj-lt"/>
                <a:cs typeface="Segoe UI Semibold"/>
              </a:rPr>
              <a:t>packaged apps for specific scenarios</a:t>
            </a:r>
          </a:p>
        </p:txBody>
      </p:sp>
      <p:pic>
        <p:nvPicPr>
          <p:cNvPr id="87" name="Picture 86" descr="Icon of hand touching a laptop screen with a pie chart showing in a screen">
            <a:extLst>
              <a:ext uri="{FF2B5EF4-FFF2-40B4-BE49-F238E27FC236}">
                <a16:creationId xmlns:a16="http://schemas.microsoft.com/office/drawing/2014/main" id="{CB058063-782F-4013-96F5-3AA105F657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42365" y="2964146"/>
            <a:ext cx="1708404" cy="1132332"/>
          </a:xfrm>
          <a:prstGeom prst="rect">
            <a:avLst/>
          </a:prstGeom>
        </p:spPr>
      </p:pic>
      <p:sp>
        <p:nvSpPr>
          <p:cNvPr id="88" name="Text Placeholder 6">
            <a:extLst>
              <a:ext uri="{FF2B5EF4-FFF2-40B4-BE49-F238E27FC236}">
                <a16:creationId xmlns:a16="http://schemas.microsoft.com/office/drawing/2014/main" id="{9C3A45E1-BF59-4B64-BB17-C1A728E08683}"/>
              </a:ext>
            </a:extLst>
          </p:cNvPr>
          <p:cNvSpPr txBox="1">
            <a:spLocks/>
          </p:cNvSpPr>
          <p:nvPr/>
        </p:nvSpPr>
        <p:spPr>
          <a:xfrm>
            <a:off x="4446705" y="4251199"/>
            <a:ext cx="3298082" cy="8987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784"/>
              </a:spcAft>
              <a:buClrTx/>
              <a:buSzPct val="90000"/>
              <a:buFont typeface="Wingdings" panose="05000000000000000000" pitchFamily="2" charset="2"/>
              <a:buNone/>
              <a:tabLst/>
              <a:defRPr sz="1568" kern="1200" spc="0" baseline="0">
                <a:solidFill>
                  <a:schemeClr val="accent1"/>
                </a:solidFill>
                <a:latin typeface="+mj-lt"/>
                <a:ea typeface="+mn-ea"/>
                <a:cs typeface="Segoe UI Semilight" panose="020B04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3">
              <a:lnSpc>
                <a:spcPts val="2400"/>
              </a:lnSpc>
              <a:spcAft>
                <a:spcPts val="0"/>
              </a:spcAft>
              <a:defRPr/>
            </a:pPr>
            <a:r>
              <a:rPr lang="en-US" sz="1801">
                <a:solidFill>
                  <a:srgbClr val="0078D4"/>
                </a:solidFill>
                <a:latin typeface="Segoe UI Semibold"/>
                <a:ea typeface="+mj-lt"/>
                <a:cs typeface="Segoe UI Semibold"/>
              </a:rPr>
              <a:t>Simple low code/no code apps</a:t>
            </a:r>
          </a:p>
          <a:p>
            <a:pPr algn="ctr" defTabSz="932753">
              <a:lnSpc>
                <a:spcPts val="2400"/>
              </a:lnSpc>
              <a:spcAft>
                <a:spcPts val="0"/>
              </a:spcAft>
              <a:defRPr/>
            </a:pPr>
            <a:r>
              <a:rPr lang="en-US" sz="1801">
                <a:solidFill>
                  <a:srgbClr val="0078D4"/>
                </a:solidFill>
                <a:latin typeface="Segoe UI Semibold"/>
                <a:ea typeface="+mj-lt"/>
                <a:cs typeface="Segoe UI Semibold"/>
              </a:rPr>
              <a:t>that maintain the flow of work and surface business processes</a:t>
            </a:r>
          </a:p>
        </p:txBody>
      </p:sp>
      <p:pic>
        <p:nvPicPr>
          <p:cNvPr id="89" name="Picture 88" descr="Icon of a keyboard and a screen showing C language coding">
            <a:extLst>
              <a:ext uri="{FF2B5EF4-FFF2-40B4-BE49-F238E27FC236}">
                <a16:creationId xmlns:a16="http://schemas.microsoft.com/office/drawing/2014/main" id="{A2782324-9797-4CD4-8FC6-75579C670A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51366" y="3127540"/>
            <a:ext cx="1490473" cy="1095756"/>
          </a:xfrm>
          <a:prstGeom prst="rect">
            <a:avLst/>
          </a:prstGeom>
        </p:spPr>
      </p:pic>
      <p:sp>
        <p:nvSpPr>
          <p:cNvPr id="90" name="Text Placeholder 4">
            <a:extLst>
              <a:ext uri="{FF2B5EF4-FFF2-40B4-BE49-F238E27FC236}">
                <a16:creationId xmlns:a16="http://schemas.microsoft.com/office/drawing/2014/main" id="{2DC9E929-621F-4B27-BF8F-B87F83E29F4E}"/>
              </a:ext>
            </a:extLst>
          </p:cNvPr>
          <p:cNvSpPr txBox="1">
            <a:spLocks/>
          </p:cNvSpPr>
          <p:nvPr/>
        </p:nvSpPr>
        <p:spPr>
          <a:xfrm>
            <a:off x="8548035" y="4251199"/>
            <a:ext cx="3159275" cy="8987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784"/>
              </a:spcAft>
              <a:buClrTx/>
              <a:buSzPct val="90000"/>
              <a:buFont typeface="Wingdings" panose="05000000000000000000" pitchFamily="2" charset="2"/>
              <a:buNone/>
              <a:tabLst/>
              <a:defRPr sz="1568" b="1" kern="1200" spc="0" baseline="0">
                <a:solidFill>
                  <a:schemeClr val="accent1"/>
                </a:solidFill>
                <a:latin typeface="+mj-lt"/>
                <a:ea typeface="+mn-ea"/>
                <a:cs typeface="Segoe UI Semilight" panose="020B04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3">
              <a:lnSpc>
                <a:spcPts val="2400"/>
              </a:lnSpc>
              <a:defRPr/>
            </a:pPr>
            <a:r>
              <a:rPr lang="en-US" sz="1801" b="0">
                <a:solidFill>
                  <a:srgbClr val="0078D4"/>
                </a:solidFill>
                <a:latin typeface="Segoe UI Semibold"/>
                <a:cs typeface="Segoe UI Semibold"/>
              </a:rPr>
              <a:t>Custom </a:t>
            </a:r>
            <a:br>
              <a:rPr lang="en-US" sz="1801" b="0">
                <a:solidFill>
                  <a:srgbClr val="0078D4"/>
                </a:solidFill>
                <a:latin typeface="Segoe UI Semibold"/>
                <a:cs typeface="Segoe UI Semibold"/>
              </a:rPr>
            </a:br>
            <a:r>
              <a:rPr lang="en-US" sz="1801" b="0">
                <a:solidFill>
                  <a:srgbClr val="0078D4"/>
                </a:solidFill>
                <a:latin typeface="Segoe UI Semibold"/>
                <a:cs typeface="Segoe UI Semibold"/>
              </a:rPr>
              <a:t>integrations into Line-of-Business Systems</a:t>
            </a:r>
          </a:p>
        </p:txBody>
      </p:sp>
    </p:spTree>
    <p:extLst>
      <p:ext uri="{BB962C8B-B14F-4D97-AF65-F5344CB8AC3E}">
        <p14:creationId xmlns:p14="http://schemas.microsoft.com/office/powerpoint/2010/main" val="16065061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p:txBody>
          <a:bodyPr/>
          <a:lstStyle/>
          <a:p>
            <a:pPr algn="ctr"/>
            <a:r>
              <a:rPr lang="en-US" b="1">
                <a:solidFill>
                  <a:srgbClr val="3D54A3"/>
                </a:solidFill>
                <a:latin typeface="Segoe UI Semibold" panose="020B0702040204020203" pitchFamily="34" charset="0"/>
                <a:cs typeface="Segoe UI Semibold" panose="020B0702040204020203" pitchFamily="34" charset="0"/>
              </a:rPr>
              <a:t>Engage</a:t>
            </a:r>
            <a:r>
              <a:rPr lang="en-US"/>
              <a:t> your people where they already are</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1" y="2704036"/>
            <a:ext cx="10487660" cy="1187044"/>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defTabSz="932485" fontAlgn="base">
              <a:spcBef>
                <a:spcPct val="0"/>
              </a:spcBef>
              <a:spcAft>
                <a:spcPct val="0"/>
              </a:spcAft>
              <a:defRPr/>
            </a:pPr>
            <a:r>
              <a:rPr lang="en-US" sz="1600">
                <a:solidFill>
                  <a:srgbClr val="000000"/>
                </a:solidFill>
                <a:latin typeface="Segoe UI Semibold"/>
                <a:ea typeface="Segoe UI" pitchFamily="34" charset="0"/>
                <a:cs typeface="Segoe UI" pitchFamily="34" charset="0"/>
              </a:rPr>
              <a:t>Organization-based </a:t>
            </a:r>
            <a:br>
              <a:rPr lang="en-US" sz="1600">
                <a:solidFill>
                  <a:srgbClr val="000000"/>
                </a:solidFill>
                <a:latin typeface="Segoe UI Semibold"/>
                <a:ea typeface="Segoe UI" pitchFamily="34" charset="0"/>
                <a:cs typeface="Segoe UI" pitchFamily="34" charset="0"/>
              </a:rPr>
            </a:br>
            <a:r>
              <a:rPr lang="en-US" sz="1401">
                <a:solidFill>
                  <a:srgbClr val="000000"/>
                </a:solidFill>
                <a:latin typeface="Segoe UI"/>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1" y="3971384"/>
            <a:ext cx="10487660" cy="1187044"/>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defTabSz="932485" fontAlgn="base">
              <a:spcBef>
                <a:spcPct val="0"/>
              </a:spcBef>
              <a:spcAft>
                <a:spcPct val="0"/>
              </a:spcAft>
              <a:defRPr/>
            </a:pPr>
            <a:r>
              <a:rPr lang="en-US" sz="1600">
                <a:solidFill>
                  <a:srgbClr val="000000"/>
                </a:solidFill>
                <a:latin typeface="Segoe UI Semibold"/>
                <a:ea typeface="Segoe UI" pitchFamily="34" charset="0"/>
                <a:cs typeface="Segoe UI" pitchFamily="34" charset="0"/>
              </a:rPr>
              <a:t>Partner </a:t>
            </a:r>
            <a:br>
              <a:rPr lang="en-US" sz="1600">
                <a:solidFill>
                  <a:srgbClr val="000000"/>
                </a:solidFill>
                <a:latin typeface="Segoe UI Semibold"/>
                <a:ea typeface="Segoe UI" pitchFamily="34" charset="0"/>
                <a:cs typeface="Segoe UI" pitchFamily="34" charset="0"/>
              </a:rPr>
            </a:br>
            <a:r>
              <a:rPr lang="en-US" sz="1401">
                <a:solidFill>
                  <a:srgbClr val="000000"/>
                </a:solidFill>
                <a:latin typeface="Segoe UI"/>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1" y="5238731"/>
            <a:ext cx="10487660" cy="1187044"/>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defTabSz="932485" fontAlgn="base">
              <a:spcBef>
                <a:spcPct val="0"/>
              </a:spcBef>
              <a:spcAft>
                <a:spcPct val="0"/>
              </a:spcAft>
              <a:defRPr/>
            </a:pPr>
            <a:r>
              <a:rPr lang="en-US" sz="1600">
                <a:solidFill>
                  <a:srgbClr val="000000"/>
                </a:solidFill>
                <a:latin typeface="Segoe UI Semibold"/>
                <a:ea typeface="Segoe UI" pitchFamily="34" charset="0"/>
                <a:cs typeface="Segoe UI" pitchFamily="34" charset="0"/>
              </a:rPr>
              <a:t>Office 365</a:t>
            </a:r>
          </a:p>
          <a:p>
            <a:pPr defTabSz="932485" fontAlgn="base">
              <a:spcBef>
                <a:spcPct val="0"/>
              </a:spcBef>
              <a:spcAft>
                <a:spcPct val="0"/>
              </a:spcAft>
              <a:defRPr/>
            </a:pPr>
            <a:r>
              <a:rPr lang="en-US" sz="1401">
                <a:solidFill>
                  <a:srgbClr val="000000"/>
                </a:solidFill>
                <a:latin typeface="Segoe UI"/>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853" t="-15853" r="-15853" b="-15853"/>
          <a:stretch/>
        </p:blipFill>
        <p:spPr>
          <a:xfrm>
            <a:off x="6382920" y="5447760"/>
            <a:ext cx="768987" cy="768987"/>
          </a:xfrm>
          <a:prstGeom prst="rect">
            <a:avLst/>
          </a:prstGeom>
        </p:spPr>
      </p:pic>
      <p:pic>
        <p:nvPicPr>
          <p:cNvPr id="113" name="Picture 112">
            <a:extLst>
              <a:ext uri="{FF2B5EF4-FFF2-40B4-BE49-F238E27FC236}">
                <a16:creationId xmlns:a16="http://schemas.microsoft.com/office/drawing/2014/main" id="{DBF99297-AB24-45D3-8073-83E33F417F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1427" t="-21426" r="-21427" b="-21426"/>
          <a:stretch/>
        </p:blipFill>
        <p:spPr>
          <a:xfrm>
            <a:off x="7244353" y="5447760"/>
            <a:ext cx="762299" cy="768987"/>
          </a:xfrm>
          <a:prstGeom prst="rect">
            <a:avLst/>
          </a:prstGeom>
        </p:spPr>
      </p:pic>
      <p:pic>
        <p:nvPicPr>
          <p:cNvPr id="114" name="Picture 113">
            <a:extLst>
              <a:ext uri="{FF2B5EF4-FFF2-40B4-BE49-F238E27FC236}">
                <a16:creationId xmlns:a16="http://schemas.microsoft.com/office/drawing/2014/main" id="{6CEE8083-C3A5-48E4-97AA-C0D122DFA83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7101" t="-57101" r="-57101" b="-57101"/>
          <a:stretch/>
        </p:blipFill>
        <p:spPr>
          <a:xfrm>
            <a:off x="8099096" y="5447760"/>
            <a:ext cx="768987" cy="768987"/>
          </a:xfrm>
          <a:prstGeom prst="rect">
            <a:avLst/>
          </a:prstGeom>
        </p:spPr>
      </p:pic>
      <p:pic>
        <p:nvPicPr>
          <p:cNvPr id="115" name="Picture 114">
            <a:extLst>
              <a:ext uri="{FF2B5EF4-FFF2-40B4-BE49-F238E27FC236}">
                <a16:creationId xmlns:a16="http://schemas.microsoft.com/office/drawing/2014/main" id="{652A24B5-BC75-43A0-B570-FB1C5356582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56501" t="-56501" r="-56501" b="-56501"/>
          <a:stretch/>
        </p:blipFill>
        <p:spPr>
          <a:xfrm>
            <a:off x="9821960" y="5447760"/>
            <a:ext cx="768987" cy="768987"/>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98625" y="5447760"/>
            <a:ext cx="768987" cy="768987"/>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21489" y="5447760"/>
            <a:ext cx="768987" cy="768987"/>
          </a:xfrm>
          <a:prstGeom prst="rect">
            <a:avLst/>
          </a:prstGeom>
        </p:spPr>
      </p:pic>
      <p:pic>
        <p:nvPicPr>
          <p:cNvPr id="50" name="Picture 49">
            <a:extLst>
              <a:ext uri="{FF2B5EF4-FFF2-40B4-BE49-F238E27FC236}">
                <a16:creationId xmlns:a16="http://schemas.microsoft.com/office/drawing/2014/main" id="{0D32FB6C-AA9F-47DF-A259-E42F647B3AF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60056" y="5447760"/>
            <a:ext cx="768987" cy="768987"/>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960529" y="5447760"/>
            <a:ext cx="768987" cy="768987"/>
          </a:xfrm>
          <a:prstGeom prst="rect">
            <a:avLst/>
          </a:prstGeom>
        </p:spPr>
      </p:pic>
      <p:pic>
        <p:nvPicPr>
          <p:cNvPr id="119" name="Picture 118">
            <a:extLst>
              <a:ext uri="{FF2B5EF4-FFF2-40B4-BE49-F238E27FC236}">
                <a16:creationId xmlns:a16="http://schemas.microsoft.com/office/drawing/2014/main" id="{4E887AE7-4F05-4B88-944F-5046F81D3AF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683389" y="5447760"/>
            <a:ext cx="768987" cy="768987"/>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937192" y="5447760"/>
            <a:ext cx="768987" cy="768987"/>
          </a:xfrm>
          <a:prstGeom prst="rect">
            <a:avLst/>
          </a:prstGeom>
        </p:spPr>
      </p:pic>
      <p:pic>
        <p:nvPicPr>
          <p:cNvPr id="125" name="Picture 58">
            <a:extLst>
              <a:ext uri="{FF2B5EF4-FFF2-40B4-BE49-F238E27FC236}">
                <a16:creationId xmlns:a16="http://schemas.microsoft.com/office/drawing/2014/main" id="{84D019BC-26C2-45FC-A637-59EF0954C7B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17008" y="4463651"/>
            <a:ext cx="541252" cy="202507"/>
          </a:xfrm>
          <a:prstGeom prst="rect">
            <a:avLst/>
          </a:prstGeom>
          <a:noFill/>
        </p:spPr>
      </p:pic>
      <p:pic>
        <p:nvPicPr>
          <p:cNvPr id="126" name="Picture 57">
            <a:extLst>
              <a:ext uri="{FF2B5EF4-FFF2-40B4-BE49-F238E27FC236}">
                <a16:creationId xmlns:a16="http://schemas.microsoft.com/office/drawing/2014/main" id="{88FEF584-E490-40CF-B790-3D075FA90B5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741017" y="4447369"/>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27764" y="4416629"/>
            <a:ext cx="771394" cy="296553"/>
          </a:xfrm>
          <a:prstGeom prst="rect">
            <a:avLst/>
          </a:prstGeom>
        </p:spPr>
      </p:pic>
      <p:pic>
        <p:nvPicPr>
          <p:cNvPr id="128" name="Picture 64">
            <a:extLst>
              <a:ext uri="{FF2B5EF4-FFF2-40B4-BE49-F238E27FC236}">
                <a16:creationId xmlns:a16="http://schemas.microsoft.com/office/drawing/2014/main" id="{BCF4A809-2B03-4847-9DB0-91110340BA1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424206" y="4477381"/>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840355" y="4322836"/>
            <a:ext cx="351602" cy="484140"/>
          </a:xfrm>
          <a:prstGeom prst="rect">
            <a:avLst/>
          </a:prstGeom>
        </p:spPr>
      </p:pic>
      <p:pic>
        <p:nvPicPr>
          <p:cNvPr id="130" name="Picture 6">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p:blipFill>
        <p:spPr bwMode="auto">
          <a:xfrm>
            <a:off x="10275681" y="4495750"/>
            <a:ext cx="935106" cy="13830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783309" y="4490711"/>
            <a:ext cx="887006" cy="14838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2E2FD90-E41F-4AF0-97B6-0E41B3635F05}"/>
              </a:ext>
            </a:extLst>
          </p:cNvPr>
          <p:cNvGrpSpPr/>
          <p:nvPr/>
        </p:nvGrpSpPr>
        <p:grpSpPr>
          <a:xfrm>
            <a:off x="306312" y="3971383"/>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9"/>
              <a:ext cx="773211" cy="344966"/>
            </a:xfrm>
            <a:prstGeom prst="rect">
              <a:avLst/>
            </a:prstGeom>
            <a:solidFill>
              <a:schemeClr val="bg1"/>
            </a:solidFill>
          </p:spPr>
          <p:txBody>
            <a:bodyPr wrap="square" lIns="0" tIns="0" rIns="0" bIns="0" rtlCol="0">
              <a:spAutoFit/>
            </a:bodyPr>
            <a:lstStyle/>
            <a:p>
              <a:pPr algn="ctr" defTabSz="932216">
                <a:lnSpc>
                  <a:spcPct val="80000"/>
                </a:lnSpc>
                <a:spcBef>
                  <a:spcPts val="400"/>
                </a:spcBef>
                <a:buSzPct val="90000"/>
                <a:defRPr/>
              </a:pPr>
              <a:r>
                <a:rPr lang="en-US" sz="1401">
                  <a:solidFill>
                    <a:srgbClr val="5558AF"/>
                  </a:solidFill>
                  <a:latin typeface="Segoe UI Semibold"/>
                  <a:cs typeface="Segoe UI" panose="020B0502040204020203" pitchFamily="34" charset="0"/>
                </a:rPr>
                <a:t>Ready</a:t>
              </a:r>
              <a:br>
                <a:rPr lang="en-US" sz="1401">
                  <a:solidFill>
                    <a:srgbClr val="5558AF"/>
                  </a:solidFill>
                  <a:latin typeface="Segoe UI Semibold"/>
                  <a:cs typeface="Segoe UI" panose="020B0502040204020203" pitchFamily="34" charset="0"/>
                </a:rPr>
              </a:br>
              <a:r>
                <a:rPr lang="en-US" sz="1401">
                  <a:solidFill>
                    <a:srgbClr val="5558AF"/>
                  </a:solidFill>
                  <a:latin typeface="Segoe UI Semibold"/>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Lst>
          </p:cNvPr>
          <p:cNvGrpSpPr/>
          <p:nvPr/>
        </p:nvGrpSpPr>
        <p:grpSpPr>
          <a:xfrm>
            <a:off x="306312" y="1436690"/>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120"/>
              <a:ext cx="773211" cy="344966"/>
            </a:xfrm>
            <a:prstGeom prst="rect">
              <a:avLst/>
            </a:prstGeom>
            <a:solidFill>
              <a:schemeClr val="bg1"/>
            </a:solidFill>
          </p:spPr>
          <p:txBody>
            <a:bodyPr wrap="square" lIns="0" tIns="0" rIns="0" bIns="0" rtlCol="0" anchor="ctr">
              <a:spAutoFit/>
            </a:bodyPr>
            <a:lstStyle/>
            <a:p>
              <a:pPr algn="ctr" defTabSz="932216">
                <a:lnSpc>
                  <a:spcPct val="80000"/>
                </a:lnSpc>
                <a:buSzPct val="90000"/>
                <a:defRPr/>
              </a:pPr>
              <a:r>
                <a:rPr lang="en-US" sz="1401">
                  <a:solidFill>
                    <a:srgbClr val="5558AF"/>
                  </a:solidFill>
                  <a:latin typeface="Segoe UI Semibold"/>
                  <a:cs typeface="Segoe UI" panose="020B0502040204020203" pitchFamily="34" charset="0"/>
                </a:rPr>
                <a:t>Custom</a:t>
              </a:r>
            </a:p>
            <a:p>
              <a:pPr algn="ctr" defTabSz="932216">
                <a:lnSpc>
                  <a:spcPct val="80000"/>
                </a:lnSpc>
                <a:buSzPct val="90000"/>
                <a:defRPr/>
              </a:pPr>
              <a:r>
                <a:rPr lang="en-US" sz="1401">
                  <a:solidFill>
                    <a:srgbClr val="5558AF"/>
                  </a:solidFill>
                  <a:latin typeface="Segoe UI Semibold"/>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1" y="1436689"/>
            <a:ext cx="10487660" cy="1187044"/>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defTabSz="932485" fontAlgn="base">
              <a:spcBef>
                <a:spcPct val="0"/>
              </a:spcBef>
              <a:spcAft>
                <a:spcPct val="0"/>
              </a:spcAft>
              <a:defRPr/>
            </a:pPr>
            <a:r>
              <a:rPr lang="en-US" sz="1600">
                <a:solidFill>
                  <a:srgbClr val="000000"/>
                </a:solidFill>
                <a:latin typeface="Segoe UI Semibold"/>
                <a:ea typeface="Segoe UI" pitchFamily="34" charset="0"/>
                <a:cs typeface="Segoe UI" pitchFamily="34" charset="0"/>
              </a:rPr>
              <a:t>Vertical </a:t>
            </a:r>
            <a:br>
              <a:rPr lang="en-US" sz="1600">
                <a:solidFill>
                  <a:srgbClr val="000000"/>
                </a:solidFill>
                <a:latin typeface="Segoe UI Semibold"/>
                <a:ea typeface="Segoe UI" pitchFamily="34" charset="0"/>
                <a:cs typeface="Segoe UI" pitchFamily="34" charset="0"/>
              </a:rPr>
            </a:br>
            <a:r>
              <a:rPr lang="en-US" sz="1401">
                <a:solidFill>
                  <a:srgbClr val="000000"/>
                </a:solidFill>
                <a:latin typeface="Segoe UI"/>
                <a:cs typeface="Segoe UI" pitchFamily="34" charset="0"/>
              </a:rPr>
              <a:t>solutions</a:t>
            </a:r>
          </a:p>
        </p:txBody>
      </p:sp>
      <p:grpSp>
        <p:nvGrpSpPr>
          <p:cNvPr id="7" name="Group 6">
            <a:extLst>
              <a:ext uri="{FF2B5EF4-FFF2-40B4-BE49-F238E27FC236}">
                <a16:creationId xmlns:a16="http://schemas.microsoft.com/office/drawing/2014/main" id="{36674057-9235-4F42-9CBF-67E532E23CB7}"/>
              </a:ext>
            </a:extLst>
          </p:cNvPr>
          <p:cNvGrpSpPr/>
          <p:nvPr/>
        </p:nvGrpSpPr>
        <p:grpSpPr>
          <a:xfrm>
            <a:off x="7668490" y="1911239"/>
            <a:ext cx="792855" cy="237945"/>
            <a:chOff x="7668489" y="1505263"/>
            <a:chExt cx="792855" cy="237945"/>
          </a:xfrm>
        </p:grpSpPr>
        <p:sp>
          <p:nvSpPr>
            <p:cNvPr id="51" name="TextBox 50">
              <a:extLst>
                <a:ext uri="{FF2B5EF4-FFF2-40B4-BE49-F238E27FC236}">
                  <a16:creationId xmlns:a16="http://schemas.microsoft.com/office/drawing/2014/main" id="{5D923FF7-CEFE-4DC2-9F8E-22FAF6F96484}"/>
                </a:ext>
              </a:extLst>
            </p:cNvPr>
            <p:cNvSpPr txBox="1"/>
            <p:nvPr/>
          </p:nvSpPr>
          <p:spPr>
            <a:xfrm>
              <a:off x="8016658" y="1541136"/>
              <a:ext cx="444686" cy="1661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defTabSz="932216">
                <a:defRPr/>
              </a:pPr>
              <a:r>
                <a:rPr lang="en-US" sz="1200" kern="1200">
                  <a:solidFill>
                    <a:srgbClr val="000000"/>
                  </a:solidFill>
                  <a:latin typeface="Segoe UI Semibold"/>
                  <a:cs typeface="Segoe UI Light"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Lst>
            </p:cNvPr>
            <p:cNvSpPr>
              <a:spLocks noChangeAspect="1" noEditPoints="1"/>
            </p:cNvSpPr>
            <p:nvPr/>
          </p:nvSpPr>
          <p:spPr bwMode="auto">
            <a:xfrm>
              <a:off x="7668489" y="1505263"/>
              <a:ext cx="291159" cy="237945"/>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kern="0">
                <a:solidFill>
                  <a:srgbClr val="000000"/>
                </a:solidFill>
                <a:latin typeface="Segoe UI Semibold"/>
                <a:cs typeface="Segoe UI Light" panose="020B0502040204020203" pitchFamily="34" charset="0"/>
              </a:endParaRPr>
            </a:p>
          </p:txBody>
        </p:sp>
      </p:grpSp>
      <p:grpSp>
        <p:nvGrpSpPr>
          <p:cNvPr id="3" name="Group 2">
            <a:extLst>
              <a:ext uri="{FF2B5EF4-FFF2-40B4-BE49-F238E27FC236}">
                <a16:creationId xmlns:a16="http://schemas.microsoft.com/office/drawing/2014/main" id="{8170A177-5D2A-410B-ADD8-C1862159744D}"/>
              </a:ext>
            </a:extLst>
          </p:cNvPr>
          <p:cNvGrpSpPr/>
          <p:nvPr/>
        </p:nvGrpSpPr>
        <p:grpSpPr>
          <a:xfrm>
            <a:off x="3618953" y="1906687"/>
            <a:ext cx="1206805" cy="247053"/>
            <a:chOff x="3618953" y="1500709"/>
            <a:chExt cx="1206805" cy="247052"/>
          </a:xfrm>
        </p:grpSpPr>
        <p:sp>
          <p:nvSpPr>
            <p:cNvPr id="54" name="TextBox 53">
              <a:extLst>
                <a:ext uri="{FF2B5EF4-FFF2-40B4-BE49-F238E27FC236}">
                  <a16:creationId xmlns:a16="http://schemas.microsoft.com/office/drawing/2014/main" id="{1FB54159-801D-4788-9A86-EB49EA23DD46}"/>
                </a:ext>
              </a:extLst>
            </p:cNvPr>
            <p:cNvSpPr txBox="1"/>
            <p:nvPr/>
          </p:nvSpPr>
          <p:spPr>
            <a:xfrm>
              <a:off x="3958295" y="1541137"/>
              <a:ext cx="867463" cy="166198"/>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defTabSz="932216">
                <a:defRPr/>
              </a:pPr>
              <a:r>
                <a:rPr lang="en-US" sz="1200" kern="1200">
                  <a:solidFill>
                    <a:srgbClr val="000000"/>
                  </a:solidFill>
                  <a:latin typeface="Segoe UI Semibold"/>
                  <a:cs typeface="Segoe UI Light"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Lst>
            </p:cNvPr>
            <p:cNvSpPr>
              <a:spLocks noChangeAspect="1" noEditPoints="1"/>
            </p:cNvSpPr>
            <p:nvPr/>
          </p:nvSpPr>
          <p:spPr bwMode="auto">
            <a:xfrm>
              <a:off x="3618953" y="1500709"/>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kern="0">
                <a:solidFill>
                  <a:srgbClr val="000000"/>
                </a:solidFill>
                <a:latin typeface="Segoe UI Semibold"/>
                <a:cs typeface="Segoe UI Light" panose="020B0502040204020203" pitchFamily="34" charset="0"/>
              </a:endParaRPr>
            </a:p>
          </p:txBody>
        </p:sp>
      </p:grpSp>
      <p:grpSp>
        <p:nvGrpSpPr>
          <p:cNvPr id="8" name="Group 7">
            <a:extLst>
              <a:ext uri="{FF2B5EF4-FFF2-40B4-BE49-F238E27FC236}">
                <a16:creationId xmlns:a16="http://schemas.microsoft.com/office/drawing/2014/main" id="{BA4589C7-4952-45B8-B8F6-3041AD864A1F}"/>
              </a:ext>
            </a:extLst>
          </p:cNvPr>
          <p:cNvGrpSpPr/>
          <p:nvPr/>
        </p:nvGrpSpPr>
        <p:grpSpPr>
          <a:xfrm>
            <a:off x="9437552" y="1911237"/>
            <a:ext cx="1034244" cy="237945"/>
            <a:chOff x="9437552" y="1505263"/>
            <a:chExt cx="1034243" cy="237944"/>
          </a:xfrm>
        </p:grpSpPr>
        <p:sp>
          <p:nvSpPr>
            <p:cNvPr id="65" name="TextBox 64">
              <a:extLst>
                <a:ext uri="{FF2B5EF4-FFF2-40B4-BE49-F238E27FC236}">
                  <a16:creationId xmlns:a16="http://schemas.microsoft.com/office/drawing/2014/main" id="{A97CF81F-157B-436F-9A25-1C99A562E2B3}"/>
                </a:ext>
              </a:extLst>
            </p:cNvPr>
            <p:cNvSpPr txBox="1"/>
            <p:nvPr/>
          </p:nvSpPr>
          <p:spPr>
            <a:xfrm>
              <a:off x="9833138" y="1541136"/>
              <a:ext cx="638657" cy="166198"/>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defTabSz="932216">
                <a:defRPr/>
              </a:pPr>
              <a:r>
                <a:rPr lang="en-US" sz="1200" kern="1200">
                  <a:solidFill>
                    <a:srgbClr val="000000"/>
                  </a:solidFill>
                  <a:latin typeface="Segoe UI Semibold"/>
                  <a:cs typeface="Segoe UI Light"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Lst>
            </p:cNvPr>
            <p:cNvSpPr>
              <a:spLocks noChangeAspect="1" noEditPoints="1"/>
            </p:cNvSpPr>
            <p:nvPr/>
          </p:nvSpPr>
          <p:spPr bwMode="auto">
            <a:xfrm>
              <a:off x="9437552" y="1505263"/>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kern="0">
                <a:solidFill>
                  <a:srgbClr val="000000"/>
                </a:solidFill>
                <a:latin typeface="Segoe UI Semibold"/>
                <a:cs typeface="Segoe UI Light" panose="020B0502040204020203" pitchFamily="34" charset="0"/>
              </a:endParaRPr>
            </a:p>
          </p:txBody>
        </p:sp>
      </p:grpSp>
      <p:grpSp>
        <p:nvGrpSpPr>
          <p:cNvPr id="4" name="Group 3">
            <a:extLst>
              <a:ext uri="{FF2B5EF4-FFF2-40B4-BE49-F238E27FC236}">
                <a16:creationId xmlns:a16="http://schemas.microsoft.com/office/drawing/2014/main" id="{D071178A-8D42-4F7E-BDF9-9BA6217D6733}"/>
              </a:ext>
            </a:extLst>
          </p:cNvPr>
          <p:cNvGrpSpPr/>
          <p:nvPr/>
        </p:nvGrpSpPr>
        <p:grpSpPr>
          <a:xfrm>
            <a:off x="5589720" y="1900695"/>
            <a:ext cx="1564596" cy="259037"/>
            <a:chOff x="5589718" y="1494717"/>
            <a:chExt cx="1564596" cy="259037"/>
          </a:xfrm>
        </p:grpSpPr>
        <p:sp>
          <p:nvSpPr>
            <p:cNvPr id="67" name="TextBox 66">
              <a:extLst>
                <a:ext uri="{FF2B5EF4-FFF2-40B4-BE49-F238E27FC236}">
                  <a16:creationId xmlns:a16="http://schemas.microsoft.com/office/drawing/2014/main" id="{F85C9820-638D-48C2-B978-3D8337869E1D}"/>
                </a:ext>
              </a:extLst>
            </p:cNvPr>
            <p:cNvSpPr txBox="1"/>
            <p:nvPr/>
          </p:nvSpPr>
          <p:spPr>
            <a:xfrm>
              <a:off x="5998504" y="1541136"/>
              <a:ext cx="1155810" cy="1661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defTabSz="932216">
                <a:defRPr/>
              </a:pPr>
              <a:r>
                <a:rPr lang="en-US" sz="1200" kern="1200">
                  <a:solidFill>
                    <a:srgbClr val="000000"/>
                  </a:solidFill>
                  <a:latin typeface="Segoe UI Semibold"/>
                  <a:cs typeface="Segoe UI Light"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Lst>
            </p:cNvPr>
            <p:cNvSpPr>
              <a:spLocks noChangeAspect="1"/>
            </p:cNvSpPr>
            <p:nvPr/>
          </p:nvSpPr>
          <p:spPr bwMode="auto">
            <a:xfrm>
              <a:off x="5589718" y="1494717"/>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kern="0">
                <a:solidFill>
                  <a:srgbClr val="000000"/>
                </a:solidFill>
                <a:latin typeface="Segoe UI Semibold"/>
                <a:cs typeface="Segoe UI Light" panose="020B0502040204020203" pitchFamily="34" charset="0"/>
              </a:endParaRPr>
            </a:p>
          </p:txBody>
        </p:sp>
      </p:grpSp>
      <p:grpSp>
        <p:nvGrpSpPr>
          <p:cNvPr id="69" name="Group 68">
            <a:extLst>
              <a:ext uri="{FF2B5EF4-FFF2-40B4-BE49-F238E27FC236}">
                <a16:creationId xmlns:a16="http://schemas.microsoft.com/office/drawing/2014/main" id="{B93D3E6D-FEE5-4749-968E-3C8882068C51}"/>
              </a:ext>
            </a:extLst>
          </p:cNvPr>
          <p:cNvGrpSpPr/>
          <p:nvPr/>
        </p:nvGrpSpPr>
        <p:grpSpPr>
          <a:xfrm>
            <a:off x="3639607" y="3155925"/>
            <a:ext cx="1670148" cy="283262"/>
            <a:chOff x="3324118" y="2999190"/>
            <a:chExt cx="1670148" cy="283262"/>
          </a:xfrm>
        </p:grpSpPr>
        <p:sp>
          <p:nvSpPr>
            <p:cNvPr id="70" name="TextBox 69">
              <a:extLst>
                <a:ext uri="{FF2B5EF4-FFF2-40B4-BE49-F238E27FC236}">
                  <a16:creationId xmlns:a16="http://schemas.microsoft.com/office/drawing/2014/main" id="{C6E39668-159B-45E1-8B3D-4046E4C94D28}"/>
                </a:ext>
              </a:extLst>
            </p:cNvPr>
            <p:cNvSpPr txBox="1"/>
            <p:nvPr/>
          </p:nvSpPr>
          <p:spPr>
            <a:xfrm>
              <a:off x="3642806" y="3048488"/>
              <a:ext cx="1351460" cy="184666"/>
            </a:xfrm>
            <a:prstGeom prst="rect">
              <a:avLst/>
            </a:prstGeom>
            <a:noFill/>
          </p:spPr>
          <p:txBody>
            <a:bodyPr wrap="none" lIns="0" tIns="0" rIns="0" bIns="0" rtlCol="0" anchor="ctr">
              <a:spAutoFit/>
            </a:bodyPr>
            <a:lstStyle/>
            <a:p>
              <a:pPr defTabSz="932216">
                <a:spcBef>
                  <a:spcPts val="400"/>
                </a:spcBef>
                <a:buSzPct val="90000"/>
                <a:defRPr/>
              </a:pPr>
              <a:r>
                <a:rPr lang="en-US" sz="1200">
                  <a:ln w="3175">
                    <a:noFill/>
                  </a:ln>
                  <a:solidFill>
                    <a:srgbClr val="000000"/>
                  </a:solidFill>
                  <a:latin typeface="Segoe UI Semibold"/>
                  <a:cs typeface="Segoe UI Light" panose="020B0502040204020203" pitchFamily="34" charset="0"/>
                </a:rPr>
                <a:t>Departmental tools</a:t>
              </a:r>
            </a:p>
          </p:txBody>
        </p:sp>
        <p:sp>
          <p:nvSpPr>
            <p:cNvPr id="71" name="Telemarketer_E7B9" title="Icon of a person wearing a headset">
              <a:extLst>
                <a:ext uri="{FF2B5EF4-FFF2-40B4-BE49-F238E27FC236}">
                  <a16:creationId xmlns:a16="http://schemas.microsoft.com/office/drawing/2014/main" id="{E05F543E-CDF5-46C4-94A4-24260F9F4964}"/>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a:solidFill>
                  <a:srgbClr val="1A1A1A"/>
                </a:solidFill>
                <a:latin typeface="Segoe UI Semibold"/>
                <a:cs typeface="Segoe UI Light" panose="020B0502040204020203" pitchFamily="34" charset="0"/>
              </a:endParaRPr>
            </a:p>
          </p:txBody>
        </p:sp>
      </p:grpSp>
      <p:grpSp>
        <p:nvGrpSpPr>
          <p:cNvPr id="72" name="Group 71">
            <a:extLst>
              <a:ext uri="{FF2B5EF4-FFF2-40B4-BE49-F238E27FC236}">
                <a16:creationId xmlns:a16="http://schemas.microsoft.com/office/drawing/2014/main" id="{6162D78C-B06C-4066-8C9D-4C24E7630C1D}"/>
              </a:ext>
            </a:extLst>
          </p:cNvPr>
          <p:cNvGrpSpPr/>
          <p:nvPr/>
        </p:nvGrpSpPr>
        <p:grpSpPr>
          <a:xfrm>
            <a:off x="5589717" y="3185813"/>
            <a:ext cx="1796050" cy="223499"/>
            <a:chOff x="5339474" y="3029072"/>
            <a:chExt cx="1796051" cy="223498"/>
          </a:xfrm>
        </p:grpSpPr>
        <p:sp>
          <p:nvSpPr>
            <p:cNvPr id="73" name="TextBox 72">
              <a:extLst>
                <a:ext uri="{FF2B5EF4-FFF2-40B4-BE49-F238E27FC236}">
                  <a16:creationId xmlns:a16="http://schemas.microsoft.com/office/drawing/2014/main" id="{D6417425-C36D-4B1D-9815-FD3661CE1249}"/>
                </a:ext>
              </a:extLst>
            </p:cNvPr>
            <p:cNvSpPr txBox="1"/>
            <p:nvPr/>
          </p:nvSpPr>
          <p:spPr>
            <a:xfrm>
              <a:off x="5751172" y="3048490"/>
              <a:ext cx="1384353" cy="184665"/>
            </a:xfrm>
            <a:prstGeom prst="rect">
              <a:avLst/>
            </a:prstGeom>
            <a:noFill/>
          </p:spPr>
          <p:txBody>
            <a:bodyPr wrap="none" lIns="0" tIns="0" rIns="0" bIns="0" rtlCol="0" anchor="ctr">
              <a:spAutoFit/>
            </a:bodyPr>
            <a:lstStyle/>
            <a:p>
              <a:pPr defTabSz="932216">
                <a:spcBef>
                  <a:spcPts val="400"/>
                </a:spcBef>
                <a:buSzPct val="90000"/>
                <a:defRPr/>
              </a:pPr>
              <a:r>
                <a:rPr lang="en-US" sz="1200">
                  <a:ln w="3175">
                    <a:noFill/>
                  </a:ln>
                  <a:solidFill>
                    <a:srgbClr val="000000"/>
                  </a:solidFill>
                  <a:latin typeface="Segoe UI Semibold"/>
                  <a:cs typeface="Segoe UI Light" panose="020B0502040204020203" pitchFamily="34" charset="0"/>
                </a:rPr>
                <a:t>Employee r</a:t>
              </a:r>
              <a:r>
                <a:rPr lang="en-US" sz="1200" err="1">
                  <a:ln w="3175">
                    <a:noFill/>
                  </a:ln>
                  <a:solidFill>
                    <a:srgbClr val="000000"/>
                  </a:solidFill>
                  <a:latin typeface="Segoe UI Semibold"/>
                  <a:cs typeface="Segoe UI Light" panose="020B0502040204020203" pitchFamily="34" charset="0"/>
                </a:rPr>
                <a:t>esources</a:t>
              </a:r>
              <a:endParaRPr lang="en-US" sz="1200">
                <a:ln w="3175">
                  <a:noFill/>
                </a:ln>
                <a:solidFill>
                  <a:srgbClr val="000000"/>
                </a:solidFill>
                <a:latin typeface="Segoe UI Semibold"/>
                <a:cs typeface="Segoe UI Light" panose="020B0502040204020203" pitchFamily="34" charset="0"/>
              </a:endParaRPr>
            </a:p>
          </p:txBody>
        </p:sp>
        <p:sp>
          <p:nvSpPr>
            <p:cNvPr id="74" name="ContactCard_EEBD" title="Icon of a contact card">
              <a:extLst>
                <a:ext uri="{FF2B5EF4-FFF2-40B4-BE49-F238E27FC236}">
                  <a16:creationId xmlns:a16="http://schemas.microsoft.com/office/drawing/2014/main" id="{57FC2527-AAB2-41C0-B81F-FDE624D85782}"/>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a:solidFill>
                  <a:srgbClr val="1A1A1A"/>
                </a:solidFill>
                <a:latin typeface="Segoe UI Semibold"/>
                <a:cs typeface="Segoe UI Light" panose="020B0502040204020203" pitchFamily="34" charset="0"/>
              </a:endParaRPr>
            </a:p>
          </p:txBody>
        </p:sp>
      </p:grpSp>
      <p:grpSp>
        <p:nvGrpSpPr>
          <p:cNvPr id="75" name="Group 74">
            <a:extLst>
              <a:ext uri="{FF2B5EF4-FFF2-40B4-BE49-F238E27FC236}">
                <a16:creationId xmlns:a16="http://schemas.microsoft.com/office/drawing/2014/main" id="{5246A0C8-A351-4A3F-B69A-273C76AF3671}"/>
              </a:ext>
            </a:extLst>
          </p:cNvPr>
          <p:cNvGrpSpPr/>
          <p:nvPr/>
        </p:nvGrpSpPr>
        <p:grpSpPr>
          <a:xfrm>
            <a:off x="7668485" y="3164657"/>
            <a:ext cx="1388721" cy="265788"/>
            <a:chOff x="7504442" y="3007927"/>
            <a:chExt cx="1388722" cy="265788"/>
          </a:xfrm>
        </p:grpSpPr>
        <p:sp>
          <p:nvSpPr>
            <p:cNvPr id="78" name="TextBox 77">
              <a:extLst>
                <a:ext uri="{FF2B5EF4-FFF2-40B4-BE49-F238E27FC236}">
                  <a16:creationId xmlns:a16="http://schemas.microsoft.com/office/drawing/2014/main" id="{3DC18CEA-563C-4E8A-B36C-2431B8F156EB}"/>
                </a:ext>
              </a:extLst>
            </p:cNvPr>
            <p:cNvSpPr txBox="1"/>
            <p:nvPr/>
          </p:nvSpPr>
          <p:spPr>
            <a:xfrm>
              <a:off x="7856405" y="3048489"/>
              <a:ext cx="1036759" cy="184666"/>
            </a:xfrm>
            <a:prstGeom prst="rect">
              <a:avLst/>
            </a:prstGeom>
            <a:noFill/>
          </p:spPr>
          <p:txBody>
            <a:bodyPr wrap="none" lIns="0" tIns="0" rIns="0" bIns="0" rtlCol="0" anchor="ctr">
              <a:spAutoFit/>
            </a:bodyPr>
            <a:lstStyle/>
            <a:p>
              <a:pPr defTabSz="932216">
                <a:spcBef>
                  <a:spcPts val="400"/>
                </a:spcBef>
                <a:buSzPct val="90000"/>
                <a:defRPr/>
              </a:pPr>
              <a:r>
                <a:rPr lang="en-US" sz="1200">
                  <a:ln w="3175">
                    <a:noFill/>
                  </a:ln>
                  <a:solidFill>
                    <a:srgbClr val="000000"/>
                  </a:solidFill>
                  <a:latin typeface="Segoe UI Semibold"/>
                  <a:cs typeface="Segoe UI Light" panose="020B0502040204020203" pitchFamily="34" charset="0"/>
                </a:rPr>
                <a:t>Support &amp; info</a:t>
              </a:r>
            </a:p>
          </p:txBody>
        </p:sp>
        <p:grpSp>
          <p:nvGrpSpPr>
            <p:cNvPr id="79" name="Group 78">
              <a:extLst>
                <a:ext uri="{FF2B5EF4-FFF2-40B4-BE49-F238E27FC236}">
                  <a16:creationId xmlns:a16="http://schemas.microsoft.com/office/drawing/2014/main" id="{79EFC56B-F629-471A-9896-F084E95EEEC6}"/>
                </a:ext>
              </a:extLst>
            </p:cNvPr>
            <p:cNvGrpSpPr/>
            <p:nvPr/>
          </p:nvGrpSpPr>
          <p:grpSpPr>
            <a:xfrm>
              <a:off x="7504442" y="3007927"/>
              <a:ext cx="265788" cy="265788"/>
              <a:chOff x="6978016" y="2844733"/>
              <a:chExt cx="343198" cy="343198"/>
            </a:xfrm>
          </p:grpSpPr>
          <p:sp>
            <p:nvSpPr>
              <p:cNvPr id="80" name="question" title="Icon of a question mark">
                <a:extLst>
                  <a:ext uri="{FF2B5EF4-FFF2-40B4-BE49-F238E27FC236}">
                    <a16:creationId xmlns:a16="http://schemas.microsoft.com/office/drawing/2014/main" id="{5EDDEB47-E6E3-4356-9D7B-E69288B4ECCD}"/>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1801">
                  <a:gradFill>
                    <a:gsLst>
                      <a:gs pos="0">
                        <a:srgbClr val="505050"/>
                      </a:gs>
                      <a:gs pos="100000">
                        <a:srgbClr val="505050"/>
                      </a:gs>
                    </a:gsLst>
                    <a:lin ang="5400000" scaled="1"/>
                  </a:gradFill>
                  <a:latin typeface="Segoe UI Semibold"/>
                  <a:cs typeface="Segoe UI Light" panose="020B0502040204020203" pitchFamily="34" charset="0"/>
                </a:endParaRPr>
              </a:p>
            </p:txBody>
          </p:sp>
          <p:sp>
            <p:nvSpPr>
              <p:cNvPr id="81" name="Oval 80">
                <a:extLst>
                  <a:ext uri="{FF2B5EF4-FFF2-40B4-BE49-F238E27FC236}">
                    <a16:creationId xmlns:a16="http://schemas.microsoft.com/office/drawing/2014/main" id="{87B6DC92-4A5C-477C-840C-38F9C3DDEECD}"/>
                  </a:ext>
                </a:extLst>
              </p:cNvPr>
              <p:cNvSpPr/>
              <p:nvPr/>
            </p:nvSpPr>
            <p:spPr bwMode="auto">
              <a:xfrm>
                <a:off x="6978016" y="2844733"/>
                <a:ext cx="343198" cy="343198"/>
              </a:xfrm>
              <a:prstGeom prst="ellipse">
                <a:avLst/>
              </a:prstGeom>
              <a:noFill/>
              <a:ln w="15875">
                <a:solidFill>
                  <a:srgbClr val="5556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5" fontAlgn="base">
                  <a:spcBef>
                    <a:spcPct val="0"/>
                  </a:spcBef>
                  <a:spcAft>
                    <a:spcPct val="0"/>
                  </a:spcAft>
                  <a:defRPr/>
                </a:pPr>
                <a:endParaRPr lang="en-US" sz="1600">
                  <a:gradFill>
                    <a:gsLst>
                      <a:gs pos="40075">
                        <a:srgbClr val="FFFFFF"/>
                      </a:gs>
                      <a:gs pos="30000">
                        <a:srgbClr val="FFFFFF"/>
                      </a:gs>
                    </a:gsLst>
                    <a:lin ang="5400000" scaled="0"/>
                  </a:gradFill>
                  <a:latin typeface="Segoe UI Semibold"/>
                  <a:cs typeface="Segoe UI Light" panose="020B0502040204020203" pitchFamily="34" charset="0"/>
                </a:endParaRPr>
              </a:p>
            </p:txBody>
          </p:sp>
        </p:grpSp>
      </p:grpSp>
      <p:grpSp>
        <p:nvGrpSpPr>
          <p:cNvPr id="82" name="Group 81">
            <a:extLst>
              <a:ext uri="{FF2B5EF4-FFF2-40B4-BE49-F238E27FC236}">
                <a16:creationId xmlns:a16="http://schemas.microsoft.com/office/drawing/2014/main" id="{800927BF-9DCB-4444-A2F5-5CDDED3B4237}"/>
              </a:ext>
            </a:extLst>
          </p:cNvPr>
          <p:cNvGrpSpPr/>
          <p:nvPr/>
        </p:nvGrpSpPr>
        <p:grpSpPr>
          <a:xfrm>
            <a:off x="9360190" y="3086600"/>
            <a:ext cx="1981406" cy="421913"/>
            <a:chOff x="9360190" y="2929865"/>
            <a:chExt cx="1981407" cy="421912"/>
          </a:xfrm>
        </p:grpSpPr>
        <p:pic>
          <p:nvPicPr>
            <p:cNvPr id="83" name="Graphic 30" descr="Gears">
              <a:extLst>
                <a:ext uri="{FF2B5EF4-FFF2-40B4-BE49-F238E27FC236}">
                  <a16:creationId xmlns:a16="http://schemas.microsoft.com/office/drawing/2014/main" id="{2AFDBCC2-7B71-432F-8D08-28EB9FC24C19}"/>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84" name="TextBox 83">
              <a:extLst>
                <a:ext uri="{FF2B5EF4-FFF2-40B4-BE49-F238E27FC236}">
                  <a16:creationId xmlns:a16="http://schemas.microsoft.com/office/drawing/2014/main" id="{32170001-3BCA-4060-A7CD-12D7BBD310C7}"/>
                </a:ext>
              </a:extLst>
            </p:cNvPr>
            <p:cNvSpPr txBox="1"/>
            <p:nvPr/>
          </p:nvSpPr>
          <p:spPr>
            <a:xfrm>
              <a:off x="9830286" y="3048490"/>
              <a:ext cx="1511311" cy="184666"/>
            </a:xfrm>
            <a:prstGeom prst="rect">
              <a:avLst/>
            </a:prstGeom>
            <a:noFill/>
          </p:spPr>
          <p:txBody>
            <a:bodyPr wrap="none" lIns="0" tIns="0" rIns="0" bIns="0" rtlCol="0" anchor="ctr">
              <a:spAutoFit/>
            </a:bodyPr>
            <a:lstStyle/>
            <a:p>
              <a:pPr defTabSz="932216">
                <a:spcBef>
                  <a:spcPts val="400"/>
                </a:spcBef>
                <a:buSzPct val="90000"/>
                <a:defRPr/>
              </a:pPr>
              <a:r>
                <a:rPr lang="en-US" sz="1200">
                  <a:ln w="3175">
                    <a:noFill/>
                  </a:ln>
                  <a:solidFill>
                    <a:srgbClr val="000000"/>
                  </a:solidFill>
                  <a:latin typeface="Segoe UI Semibold"/>
                  <a:cs typeface="Segoe UI Light" panose="020B0502040204020203" pitchFamily="34" charset="0"/>
                </a:rPr>
                <a:t>Processes &amp; workflow</a:t>
              </a:r>
            </a:p>
          </p:txBody>
        </p:sp>
      </p:grpSp>
    </p:spTree>
    <p:extLst>
      <p:ext uri="{BB962C8B-B14F-4D97-AF65-F5344CB8AC3E}">
        <p14:creationId xmlns:p14="http://schemas.microsoft.com/office/powerpoint/2010/main" val="218114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750" fill="hold"/>
                                        <p:tgtEl>
                                          <p:spTgt spid="69"/>
                                        </p:tgtEl>
                                        <p:attrNameLst>
                                          <p:attrName>ppt_x</p:attrName>
                                        </p:attrNameLst>
                                      </p:cBhvr>
                                      <p:tavLst>
                                        <p:tav tm="0">
                                          <p:val>
                                            <p:strVal val="1+#ppt_w/2"/>
                                          </p:val>
                                        </p:tav>
                                        <p:tav tm="100000">
                                          <p:val>
                                            <p:strVal val="#ppt_x"/>
                                          </p:val>
                                        </p:tav>
                                      </p:tavLst>
                                    </p:anim>
                                    <p:anim calcmode="lin" valueType="num">
                                      <p:cBhvr additive="base">
                                        <p:cTn id="96" dur="750" fill="hold"/>
                                        <p:tgtEl>
                                          <p:spTgt spid="69"/>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750" fill="hold"/>
                                        <p:tgtEl>
                                          <p:spTgt spid="72"/>
                                        </p:tgtEl>
                                        <p:attrNameLst>
                                          <p:attrName>ppt_x</p:attrName>
                                        </p:attrNameLst>
                                      </p:cBhvr>
                                      <p:tavLst>
                                        <p:tav tm="0">
                                          <p:val>
                                            <p:strVal val="1+#ppt_w/2"/>
                                          </p:val>
                                        </p:tav>
                                        <p:tav tm="100000">
                                          <p:val>
                                            <p:strVal val="#ppt_x"/>
                                          </p:val>
                                        </p:tav>
                                      </p:tavLst>
                                    </p:anim>
                                    <p:anim calcmode="lin" valueType="num">
                                      <p:cBhvr additive="base">
                                        <p:cTn id="100" dur="750" fill="hold"/>
                                        <p:tgtEl>
                                          <p:spTgt spid="72"/>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75"/>
                                        </p:tgtEl>
                                        <p:attrNameLst>
                                          <p:attrName>style.visibility</p:attrName>
                                        </p:attrNameLst>
                                      </p:cBhvr>
                                      <p:to>
                                        <p:strVal val="visible"/>
                                      </p:to>
                                    </p:set>
                                    <p:anim calcmode="lin" valueType="num">
                                      <p:cBhvr additive="base">
                                        <p:cTn id="103" dur="750" fill="hold"/>
                                        <p:tgtEl>
                                          <p:spTgt spid="75"/>
                                        </p:tgtEl>
                                        <p:attrNameLst>
                                          <p:attrName>ppt_x</p:attrName>
                                        </p:attrNameLst>
                                      </p:cBhvr>
                                      <p:tavLst>
                                        <p:tav tm="0">
                                          <p:val>
                                            <p:strVal val="1+#ppt_w/2"/>
                                          </p:val>
                                        </p:tav>
                                        <p:tav tm="100000">
                                          <p:val>
                                            <p:strVal val="#ppt_x"/>
                                          </p:val>
                                        </p:tav>
                                      </p:tavLst>
                                    </p:anim>
                                    <p:anim calcmode="lin" valueType="num">
                                      <p:cBhvr additive="base">
                                        <p:cTn id="104" dur="750" fill="hold"/>
                                        <p:tgtEl>
                                          <p:spTgt spid="75"/>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750" fill="hold"/>
                                        <p:tgtEl>
                                          <p:spTgt spid="82"/>
                                        </p:tgtEl>
                                        <p:attrNameLst>
                                          <p:attrName>ppt_x</p:attrName>
                                        </p:attrNameLst>
                                      </p:cBhvr>
                                      <p:tavLst>
                                        <p:tav tm="0">
                                          <p:val>
                                            <p:strVal val="1+#ppt_w/2"/>
                                          </p:val>
                                        </p:tav>
                                        <p:tav tm="100000">
                                          <p:val>
                                            <p:strVal val="#ppt_x"/>
                                          </p:val>
                                        </p:tav>
                                      </p:tavLst>
                                    </p:anim>
                                    <p:anim calcmode="lin" valueType="num">
                                      <p:cBhvr additive="base">
                                        <p:cTn id="108" dur="750" fill="hold"/>
                                        <p:tgtEl>
                                          <p:spTgt spid="82"/>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par>
                          <p:cTn id="113" fill="hold">
                            <p:stCondLst>
                              <p:cond delay="2350"/>
                            </p:stCondLst>
                            <p:childTnLst>
                              <p:par>
                                <p:cTn id="114" presetID="2" presetClass="entr" presetSubtype="2" decel="100000" fill="hold" nodeType="after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additive="base">
                                        <p:cTn id="116" dur="750" fill="hold"/>
                                        <p:tgtEl>
                                          <p:spTgt spid="3"/>
                                        </p:tgtEl>
                                        <p:attrNameLst>
                                          <p:attrName>ppt_x</p:attrName>
                                        </p:attrNameLst>
                                      </p:cBhvr>
                                      <p:tavLst>
                                        <p:tav tm="0">
                                          <p:val>
                                            <p:strVal val="1+#ppt_w/2"/>
                                          </p:val>
                                        </p:tav>
                                        <p:tav tm="100000">
                                          <p:val>
                                            <p:strVal val="#ppt_x"/>
                                          </p:val>
                                        </p:tav>
                                      </p:tavLst>
                                    </p:anim>
                                    <p:anim calcmode="lin" valueType="num">
                                      <p:cBhvr additive="base">
                                        <p:cTn id="117" dur="750" fill="hold"/>
                                        <p:tgtEl>
                                          <p:spTgt spid="3"/>
                                        </p:tgtEl>
                                        <p:attrNameLst>
                                          <p:attrName>ppt_y</p:attrName>
                                        </p:attrNameLst>
                                      </p:cBhvr>
                                      <p:tavLst>
                                        <p:tav tm="0">
                                          <p:val>
                                            <p:strVal val="#ppt_y"/>
                                          </p:val>
                                        </p:tav>
                                        <p:tav tm="100000">
                                          <p:val>
                                            <p:strVal val="#ppt_y"/>
                                          </p:val>
                                        </p:tav>
                                      </p:tavLst>
                                    </p:anim>
                                  </p:childTnLst>
                                </p:cTn>
                              </p:par>
                              <p:par>
                                <p:cTn id="118" presetID="2" presetClass="entr" presetSubtype="2" decel="100000" fill="hold" nodeType="withEffect">
                                  <p:stCondLst>
                                    <p:cond delay="200"/>
                                  </p:stCondLst>
                                  <p:childTnLst>
                                    <p:set>
                                      <p:cBhvr>
                                        <p:cTn id="119" dur="1" fill="hold">
                                          <p:stCondLst>
                                            <p:cond delay="0"/>
                                          </p:stCondLst>
                                        </p:cTn>
                                        <p:tgtEl>
                                          <p:spTgt spid="4"/>
                                        </p:tgtEl>
                                        <p:attrNameLst>
                                          <p:attrName>style.visibility</p:attrName>
                                        </p:attrNameLst>
                                      </p:cBhvr>
                                      <p:to>
                                        <p:strVal val="visible"/>
                                      </p:to>
                                    </p:set>
                                    <p:anim calcmode="lin" valueType="num">
                                      <p:cBhvr additive="base">
                                        <p:cTn id="120" dur="750" fill="hold"/>
                                        <p:tgtEl>
                                          <p:spTgt spid="4"/>
                                        </p:tgtEl>
                                        <p:attrNameLst>
                                          <p:attrName>ppt_x</p:attrName>
                                        </p:attrNameLst>
                                      </p:cBhvr>
                                      <p:tavLst>
                                        <p:tav tm="0">
                                          <p:val>
                                            <p:strVal val="1+#ppt_w/2"/>
                                          </p:val>
                                        </p:tav>
                                        <p:tav tm="100000">
                                          <p:val>
                                            <p:strVal val="#ppt_x"/>
                                          </p:val>
                                        </p:tav>
                                      </p:tavLst>
                                    </p:anim>
                                    <p:anim calcmode="lin" valueType="num">
                                      <p:cBhvr additive="base">
                                        <p:cTn id="121" dur="750" fill="hold"/>
                                        <p:tgtEl>
                                          <p:spTgt spid="4"/>
                                        </p:tgtEl>
                                        <p:attrNameLst>
                                          <p:attrName>ppt_y</p:attrName>
                                        </p:attrNameLst>
                                      </p:cBhvr>
                                      <p:tavLst>
                                        <p:tav tm="0">
                                          <p:val>
                                            <p:strVal val="#ppt_y"/>
                                          </p:val>
                                        </p:tav>
                                        <p:tav tm="100000">
                                          <p:val>
                                            <p:strVal val="#ppt_y"/>
                                          </p:val>
                                        </p:tav>
                                      </p:tavLst>
                                    </p:anim>
                                  </p:childTnLst>
                                </p:cTn>
                              </p:par>
                              <p:par>
                                <p:cTn id="122" presetID="2" presetClass="entr" presetSubtype="2" decel="100000" fill="hold" nodeType="withEffect">
                                  <p:stCondLst>
                                    <p:cond delay="400"/>
                                  </p:stCondLst>
                                  <p:childTnLst>
                                    <p:set>
                                      <p:cBhvr>
                                        <p:cTn id="123" dur="1" fill="hold">
                                          <p:stCondLst>
                                            <p:cond delay="0"/>
                                          </p:stCondLst>
                                        </p:cTn>
                                        <p:tgtEl>
                                          <p:spTgt spid="7"/>
                                        </p:tgtEl>
                                        <p:attrNameLst>
                                          <p:attrName>style.visibility</p:attrName>
                                        </p:attrNameLst>
                                      </p:cBhvr>
                                      <p:to>
                                        <p:strVal val="visible"/>
                                      </p:to>
                                    </p:set>
                                    <p:anim calcmode="lin" valueType="num">
                                      <p:cBhvr additive="base">
                                        <p:cTn id="124" dur="750" fill="hold"/>
                                        <p:tgtEl>
                                          <p:spTgt spid="7"/>
                                        </p:tgtEl>
                                        <p:attrNameLst>
                                          <p:attrName>ppt_x</p:attrName>
                                        </p:attrNameLst>
                                      </p:cBhvr>
                                      <p:tavLst>
                                        <p:tav tm="0">
                                          <p:val>
                                            <p:strVal val="1+#ppt_w/2"/>
                                          </p:val>
                                        </p:tav>
                                        <p:tav tm="100000">
                                          <p:val>
                                            <p:strVal val="#ppt_x"/>
                                          </p:val>
                                        </p:tav>
                                      </p:tavLst>
                                    </p:anim>
                                    <p:anim calcmode="lin" valueType="num">
                                      <p:cBhvr additive="base">
                                        <p:cTn id="125" dur="750" fill="hold"/>
                                        <p:tgtEl>
                                          <p:spTgt spid="7"/>
                                        </p:tgtEl>
                                        <p:attrNameLst>
                                          <p:attrName>ppt_y</p:attrName>
                                        </p:attrNameLst>
                                      </p:cBhvr>
                                      <p:tavLst>
                                        <p:tav tm="0">
                                          <p:val>
                                            <p:strVal val="#ppt_y"/>
                                          </p:val>
                                        </p:tav>
                                        <p:tav tm="100000">
                                          <p:val>
                                            <p:strVal val="#ppt_y"/>
                                          </p:val>
                                        </p:tav>
                                      </p:tavLst>
                                    </p:anim>
                                  </p:childTnLst>
                                </p:cTn>
                              </p:par>
                              <p:par>
                                <p:cTn id="126" presetID="2" presetClass="entr" presetSubtype="2" decel="100000" fill="hold" nodeType="withEffect">
                                  <p:stCondLst>
                                    <p:cond delay="600"/>
                                  </p:stCondLst>
                                  <p:childTnLst>
                                    <p:set>
                                      <p:cBhvr>
                                        <p:cTn id="127" dur="1" fill="hold">
                                          <p:stCondLst>
                                            <p:cond delay="0"/>
                                          </p:stCondLst>
                                        </p:cTn>
                                        <p:tgtEl>
                                          <p:spTgt spid="8"/>
                                        </p:tgtEl>
                                        <p:attrNameLst>
                                          <p:attrName>style.visibility</p:attrName>
                                        </p:attrNameLst>
                                      </p:cBhvr>
                                      <p:to>
                                        <p:strVal val="visible"/>
                                      </p:to>
                                    </p:set>
                                    <p:anim calcmode="lin" valueType="num">
                                      <p:cBhvr additive="base">
                                        <p:cTn id="128" dur="750" fill="hold"/>
                                        <p:tgtEl>
                                          <p:spTgt spid="8"/>
                                        </p:tgtEl>
                                        <p:attrNameLst>
                                          <p:attrName>ppt_x</p:attrName>
                                        </p:attrNameLst>
                                      </p:cBhvr>
                                      <p:tavLst>
                                        <p:tav tm="0">
                                          <p:val>
                                            <p:strVal val="1+#ppt_w/2"/>
                                          </p:val>
                                        </p:tav>
                                        <p:tav tm="100000">
                                          <p:val>
                                            <p:strVal val="#ppt_x"/>
                                          </p:val>
                                        </p:tav>
                                      </p:tavLst>
                                    </p:anim>
                                    <p:anim calcmode="lin" valueType="num">
                                      <p:cBhvr additive="base">
                                        <p:cTn id="129"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C5EF-053A-4C4A-BBCE-9495A45507C1}"/>
              </a:ext>
            </a:extLst>
          </p:cNvPr>
          <p:cNvSpPr>
            <a:spLocks noGrp="1"/>
          </p:cNvSpPr>
          <p:nvPr>
            <p:ph type="title"/>
          </p:nvPr>
        </p:nvSpPr>
        <p:spPr>
          <a:xfrm>
            <a:off x="463680" y="415436"/>
            <a:ext cx="11333081" cy="742300"/>
          </a:xfrm>
        </p:spPr>
        <p:txBody>
          <a:bodyPr>
            <a:normAutofit/>
          </a:bodyPr>
          <a:lstStyle/>
          <a:p>
            <a:r>
              <a:rPr lang="en-US"/>
              <a:t>How Do They Show Up?</a:t>
            </a:r>
          </a:p>
        </p:txBody>
      </p:sp>
      <p:sp>
        <p:nvSpPr>
          <p:cNvPr id="53" name="Rectangle 52">
            <a:extLst>
              <a:ext uri="{FF2B5EF4-FFF2-40B4-BE49-F238E27FC236}">
                <a16:creationId xmlns:a16="http://schemas.microsoft.com/office/drawing/2014/main" id="{9FED92F9-58DF-49E3-8EA7-742F43CA01C7}"/>
              </a:ext>
            </a:extLst>
          </p:cNvPr>
          <p:cNvSpPr/>
          <p:nvPr/>
        </p:nvSpPr>
        <p:spPr>
          <a:xfrm>
            <a:off x="490708" y="1240149"/>
            <a:ext cx="3932219" cy="5338641"/>
          </a:xfrm>
          <a:prstGeom prst="rect">
            <a:avLst/>
          </a:prstGeom>
        </p:spPr>
        <p:txBody>
          <a:bodyPr wrap="square" lIns="0" tIns="0" rIns="0" bIns="0">
            <a:spAutoFit/>
          </a:bodyPr>
          <a:lstStyle/>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Personal apps </a:t>
            </a:r>
            <a:r>
              <a:rPr lang="en-US" sz="1801">
                <a:solidFill>
                  <a:srgbClr val="000000"/>
                </a:solidFill>
                <a:latin typeface="Segoe UI"/>
                <a:cs typeface="Segoe UI" panose="020B0502040204020203" pitchFamily="34" charset="0"/>
              </a:rPr>
              <a:t>than open in one click in a single pane of glass</a:t>
            </a:r>
            <a:endParaRPr lang="en-US" sz="1801">
              <a:solidFill>
                <a:srgbClr val="5556BC"/>
              </a:solidFill>
              <a:latin typeface="Segoe UI Semibold"/>
              <a:cs typeface="Segoe UI" panose="020B0502040204020203" pitchFamily="34" charset="0"/>
            </a:endParaRP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Notifications</a:t>
            </a:r>
            <a:r>
              <a:rPr lang="en-US" sz="1801">
                <a:solidFill>
                  <a:srgbClr val="000000"/>
                </a:solidFill>
                <a:latin typeface="Segoe UI Semibold"/>
                <a:cs typeface="Segoe UI" panose="020B0502040204020203" pitchFamily="34" charset="0"/>
              </a:rPr>
              <a:t> </a:t>
            </a:r>
            <a:r>
              <a:rPr lang="en-US" sz="1801">
                <a:solidFill>
                  <a:srgbClr val="000000"/>
                </a:solidFill>
                <a:latin typeface="Segoe UI"/>
                <a:cs typeface="Segoe UI" panose="020B0502040204020203" pitchFamily="34" charset="0"/>
              </a:rPr>
              <a:t>drive action and timely responses – used sparingly</a:t>
            </a: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Tabs</a:t>
            </a:r>
            <a:r>
              <a:rPr lang="en-US" sz="1801">
                <a:solidFill>
                  <a:srgbClr val="000000"/>
                </a:solidFill>
                <a:latin typeface="Segoe UI Semibold"/>
                <a:cs typeface="Segoe UI" panose="020B0502040204020203" pitchFamily="34" charset="0"/>
              </a:rPr>
              <a:t> </a:t>
            </a:r>
            <a:r>
              <a:rPr lang="en-US" sz="1801">
                <a:solidFill>
                  <a:srgbClr val="000000"/>
                </a:solidFill>
                <a:latin typeface="Segoe UI"/>
                <a:cs typeface="Segoe UI" panose="020B0502040204020203" pitchFamily="34" charset="0"/>
              </a:rPr>
              <a:t>provide team-focused context to shared activity</a:t>
            </a: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Rich cards </a:t>
            </a:r>
            <a:r>
              <a:rPr lang="en-US" sz="1801">
                <a:solidFill>
                  <a:srgbClr val="000000"/>
                </a:solidFill>
                <a:latin typeface="Segoe UI"/>
                <a:cs typeface="Segoe UI" panose="020B0502040204020203" pitchFamily="34" charset="0"/>
              </a:rPr>
              <a:t>enable smart sharing from chats/channels</a:t>
            </a: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Bots</a:t>
            </a:r>
            <a:r>
              <a:rPr lang="en-US" sz="1801">
                <a:solidFill>
                  <a:srgbClr val="000000"/>
                </a:solidFill>
                <a:latin typeface="Segoe UI Semibold"/>
                <a:cs typeface="Segoe UI" panose="020B0502040204020203" pitchFamily="34" charset="0"/>
              </a:rPr>
              <a:t> </a:t>
            </a:r>
            <a:r>
              <a:rPr lang="en-US" sz="1801">
                <a:solidFill>
                  <a:srgbClr val="000000"/>
                </a:solidFill>
                <a:latin typeface="Segoe UI"/>
                <a:cs typeface="Segoe UI" panose="020B0502040204020203" pitchFamily="34" charset="0"/>
              </a:rPr>
              <a:t>drive focused queries in the conversation flow</a:t>
            </a: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Policies </a:t>
            </a:r>
            <a:r>
              <a:rPr lang="en-US" sz="1801">
                <a:solidFill>
                  <a:srgbClr val="000000"/>
                </a:solidFill>
                <a:latin typeface="Segoe UI"/>
                <a:cs typeface="Segoe UI" panose="020B0502040204020203" pitchFamily="34" charset="0"/>
              </a:rPr>
              <a:t>determine context and focus for mobile and first line workers</a:t>
            </a:r>
          </a:p>
          <a:p>
            <a:pPr defTabSz="932575">
              <a:lnSpc>
                <a:spcPct val="90000"/>
              </a:lnSpc>
              <a:spcBef>
                <a:spcPts val="2400"/>
              </a:spcBef>
              <a:buSzPct val="90000"/>
              <a:defRPr/>
            </a:pPr>
            <a:r>
              <a:rPr lang="en-US" sz="1801">
                <a:solidFill>
                  <a:srgbClr val="5556BC"/>
                </a:solidFill>
                <a:latin typeface="Segoe UI Semibold"/>
                <a:cs typeface="Segoe UI" panose="020B0502040204020203" pitchFamily="34" charset="0"/>
              </a:rPr>
              <a:t>PowerApps</a:t>
            </a:r>
            <a:r>
              <a:rPr lang="en-US" sz="1801">
                <a:solidFill>
                  <a:srgbClr val="000000"/>
                </a:solidFill>
                <a:latin typeface="Segoe UI Semibold"/>
                <a:cs typeface="Segoe UI" panose="020B0502040204020203" pitchFamily="34" charset="0"/>
              </a:rPr>
              <a:t> </a:t>
            </a:r>
            <a:r>
              <a:rPr lang="en-US" sz="1801">
                <a:solidFill>
                  <a:srgbClr val="000000"/>
                </a:solidFill>
                <a:latin typeface="Segoe UI"/>
                <a:cs typeface="Segoe UI" panose="020B0502040204020203" pitchFamily="34" charset="0"/>
              </a:rPr>
              <a:t>and</a:t>
            </a:r>
            <a:r>
              <a:rPr lang="en-US" sz="1801">
                <a:solidFill>
                  <a:srgbClr val="000000"/>
                </a:solidFill>
                <a:latin typeface="Segoe UI Semibold"/>
                <a:cs typeface="Segoe UI" panose="020B0502040204020203" pitchFamily="34" charset="0"/>
              </a:rPr>
              <a:t> </a:t>
            </a:r>
            <a:r>
              <a:rPr lang="en-US" sz="1801">
                <a:solidFill>
                  <a:srgbClr val="5556BC"/>
                </a:solidFill>
                <a:latin typeface="Segoe UI Semibold"/>
                <a:cs typeface="Segoe UI" panose="020B0502040204020203" pitchFamily="34" charset="0"/>
              </a:rPr>
              <a:t>SharePoint Framework </a:t>
            </a:r>
            <a:r>
              <a:rPr lang="en-US" sz="1801">
                <a:solidFill>
                  <a:srgbClr val="000000"/>
                </a:solidFill>
                <a:latin typeface="Segoe UI"/>
                <a:cs typeface="Segoe UI" panose="020B0502040204020203" pitchFamily="34" charset="0"/>
              </a:rPr>
              <a:t>bridge existing solutions</a:t>
            </a:r>
          </a:p>
        </p:txBody>
      </p:sp>
      <p:grpSp>
        <p:nvGrpSpPr>
          <p:cNvPr id="137" name="Group 136">
            <a:extLst>
              <a:ext uri="{FF2B5EF4-FFF2-40B4-BE49-F238E27FC236}">
                <a16:creationId xmlns:a16="http://schemas.microsoft.com/office/drawing/2014/main" id="{ABA371F4-827C-46B5-93B4-7F3526B15682}"/>
              </a:ext>
            </a:extLst>
          </p:cNvPr>
          <p:cNvGrpSpPr>
            <a:grpSpLocks noChangeAspect="1"/>
          </p:cNvGrpSpPr>
          <p:nvPr/>
        </p:nvGrpSpPr>
        <p:grpSpPr>
          <a:xfrm>
            <a:off x="5548980" y="720692"/>
            <a:ext cx="2743200" cy="1543051"/>
            <a:chOff x="666183" y="1828800"/>
            <a:chExt cx="3180882" cy="1789247"/>
          </a:xfrm>
          <a:effectLst>
            <a:outerShdw blurRad="190500" dist="50800" dir="8100000" algn="tr" rotWithShape="0">
              <a:prstClr val="black">
                <a:alpha val="25000"/>
              </a:prstClr>
            </a:outerShdw>
          </a:effectLst>
        </p:grpSpPr>
        <p:pic>
          <p:nvPicPr>
            <p:cNvPr id="138" name="Picture 137">
              <a:extLst>
                <a:ext uri="{FF2B5EF4-FFF2-40B4-BE49-F238E27FC236}">
                  <a16:creationId xmlns:a16="http://schemas.microsoft.com/office/drawing/2014/main" id="{B349CDAD-3843-4AF2-9693-85B1F9AD1A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183" y="1828801"/>
              <a:ext cx="3180882" cy="1789246"/>
            </a:xfrm>
            <a:prstGeom prst="rect">
              <a:avLst/>
            </a:prstGeom>
            <a:ln>
              <a:noFill/>
            </a:ln>
          </p:spPr>
        </p:pic>
        <p:pic>
          <p:nvPicPr>
            <p:cNvPr id="139" name="Picture 25">
              <a:extLst>
                <a:ext uri="{FF2B5EF4-FFF2-40B4-BE49-F238E27FC236}">
                  <a16:creationId xmlns:a16="http://schemas.microsoft.com/office/drawing/2014/main" id="{51F5DD93-C510-4C10-A3BA-1F413E5DF4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197" y="1828801"/>
              <a:ext cx="189999" cy="1204671"/>
            </a:xfrm>
            <a:prstGeom prst="rect">
              <a:avLst/>
            </a:prstGeom>
            <a:ln>
              <a:noFill/>
            </a:ln>
          </p:spPr>
        </p:pic>
        <p:pic>
          <p:nvPicPr>
            <p:cNvPr id="140" name="Picture 26">
              <a:extLst>
                <a:ext uri="{FF2B5EF4-FFF2-40B4-BE49-F238E27FC236}">
                  <a16:creationId xmlns:a16="http://schemas.microsoft.com/office/drawing/2014/main" id="{49FAC836-968C-4C61-A313-5AD01078F0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7716" y="1828800"/>
              <a:ext cx="204963" cy="180794"/>
            </a:xfrm>
            <a:prstGeom prst="rect">
              <a:avLst/>
            </a:prstGeom>
            <a:ln>
              <a:noFill/>
            </a:ln>
          </p:spPr>
        </p:pic>
      </p:grpSp>
      <p:grpSp>
        <p:nvGrpSpPr>
          <p:cNvPr id="141" name="Group 140">
            <a:extLst>
              <a:ext uri="{FF2B5EF4-FFF2-40B4-BE49-F238E27FC236}">
                <a16:creationId xmlns:a16="http://schemas.microsoft.com/office/drawing/2014/main" id="{C3DC9662-CF4C-4775-BC0B-5825978A9189}"/>
              </a:ext>
            </a:extLst>
          </p:cNvPr>
          <p:cNvGrpSpPr/>
          <p:nvPr/>
        </p:nvGrpSpPr>
        <p:grpSpPr>
          <a:xfrm>
            <a:off x="6040808" y="4714024"/>
            <a:ext cx="2734818" cy="1534258"/>
            <a:chOff x="6040807" y="4714023"/>
            <a:chExt cx="2734817" cy="1534258"/>
          </a:xfrm>
          <a:effectLst>
            <a:outerShdw blurRad="190500" dist="50800" dir="8100000" algn="tr" rotWithShape="0">
              <a:prstClr val="black">
                <a:alpha val="25000"/>
              </a:prstClr>
            </a:outerShdw>
          </a:effectLst>
        </p:grpSpPr>
        <p:grpSp>
          <p:nvGrpSpPr>
            <p:cNvPr id="142" name="Group 47">
              <a:extLst>
                <a:ext uri="{FF2B5EF4-FFF2-40B4-BE49-F238E27FC236}">
                  <a16:creationId xmlns:a16="http://schemas.microsoft.com/office/drawing/2014/main" id="{F822604B-3B74-4528-9577-7B8A3BA69D64}"/>
                </a:ext>
              </a:extLst>
            </p:cNvPr>
            <p:cNvGrpSpPr/>
            <p:nvPr/>
          </p:nvGrpSpPr>
          <p:grpSpPr>
            <a:xfrm>
              <a:off x="6048054" y="4714023"/>
              <a:ext cx="2727570" cy="1534258"/>
              <a:chOff x="4517793" y="2356034"/>
              <a:chExt cx="3180882" cy="1789246"/>
            </a:xfrm>
          </p:grpSpPr>
          <p:pic>
            <p:nvPicPr>
              <p:cNvPr id="146" name="Picture 49">
                <a:extLst>
                  <a:ext uri="{FF2B5EF4-FFF2-40B4-BE49-F238E27FC236}">
                    <a16:creationId xmlns:a16="http://schemas.microsoft.com/office/drawing/2014/main" id="{6D2EA1AD-D4BD-416A-A20C-8494E17BC6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7793" y="2356034"/>
                <a:ext cx="3180882" cy="1789246"/>
              </a:xfrm>
              <a:prstGeom prst="rect">
                <a:avLst/>
              </a:prstGeom>
              <a:ln>
                <a:noFill/>
              </a:ln>
            </p:spPr>
          </p:pic>
          <p:sp>
            <p:nvSpPr>
              <p:cNvPr id="147" name="Rectangle 50">
                <a:extLst>
                  <a:ext uri="{FF2B5EF4-FFF2-40B4-BE49-F238E27FC236}">
                    <a16:creationId xmlns:a16="http://schemas.microsoft.com/office/drawing/2014/main" id="{DFC824F3-0905-4F88-AF01-0DA9D2F16268}"/>
                  </a:ext>
                </a:extLst>
              </p:cNvPr>
              <p:cNvSpPr/>
              <p:nvPr/>
            </p:nvSpPr>
            <p:spPr>
              <a:xfrm>
                <a:off x="5688281" y="2656748"/>
                <a:ext cx="1959792" cy="1432142"/>
              </a:xfrm>
              <a:prstGeom prst="rect">
                <a:avLst/>
              </a:prstGeom>
              <a:solidFill>
                <a:srgbClr val="D7D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283750"/>
                  </a:solidFill>
                  <a:latin typeface="Segoe UI Semilight"/>
                </a:endParaRPr>
              </a:p>
            </p:txBody>
          </p:sp>
          <p:pic>
            <p:nvPicPr>
              <p:cNvPr id="148" name="Picture 51">
                <a:extLst>
                  <a:ext uri="{FF2B5EF4-FFF2-40B4-BE49-F238E27FC236}">
                    <a16:creationId xmlns:a16="http://schemas.microsoft.com/office/drawing/2014/main" id="{F519A7FC-6A49-4A0C-91AC-722C4EBFF9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88281" y="2899279"/>
                <a:ext cx="1683698" cy="947080"/>
              </a:xfrm>
              <a:prstGeom prst="rect">
                <a:avLst/>
              </a:prstGeom>
              <a:ln>
                <a:noFill/>
              </a:ln>
            </p:spPr>
          </p:pic>
        </p:grpSp>
        <p:sp>
          <p:nvSpPr>
            <p:cNvPr id="143" name="Rectangle 142">
              <a:extLst>
                <a:ext uri="{FF2B5EF4-FFF2-40B4-BE49-F238E27FC236}">
                  <a16:creationId xmlns:a16="http://schemas.microsoft.com/office/drawing/2014/main" id="{52A1CBD7-6E0C-4E21-8E29-2457B1FB756C}"/>
                </a:ext>
              </a:extLst>
            </p:cNvPr>
            <p:cNvSpPr/>
            <p:nvPr/>
          </p:nvSpPr>
          <p:spPr>
            <a:xfrm>
              <a:off x="6050843" y="4714023"/>
              <a:ext cx="163188" cy="1534258"/>
            </a:xfrm>
            <a:prstGeom prst="rect">
              <a:avLst/>
            </a:prstGeom>
            <a:solidFill>
              <a:srgbClr val="293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sp>
          <p:nvSpPr>
            <p:cNvPr id="144" name="Rectangle 143">
              <a:extLst>
                <a:ext uri="{FF2B5EF4-FFF2-40B4-BE49-F238E27FC236}">
                  <a16:creationId xmlns:a16="http://schemas.microsoft.com/office/drawing/2014/main" id="{DBE39A42-7399-4128-A62E-D62300AAE3DB}"/>
                </a:ext>
              </a:extLst>
            </p:cNvPr>
            <p:cNvSpPr/>
            <p:nvPr/>
          </p:nvSpPr>
          <p:spPr>
            <a:xfrm>
              <a:off x="6047477" y="5030706"/>
              <a:ext cx="172701" cy="132124"/>
            </a:xfrm>
            <a:prstGeom prst="rect">
              <a:avLst/>
            </a:prstGeom>
            <a:solidFill>
              <a:srgbClr val="7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pic>
          <p:nvPicPr>
            <p:cNvPr id="145" name="Picture 144">
              <a:extLst>
                <a:ext uri="{FF2B5EF4-FFF2-40B4-BE49-F238E27FC236}">
                  <a16:creationId xmlns:a16="http://schemas.microsoft.com/office/drawing/2014/main" id="{2F46B56D-F9A3-4C8E-8974-E1DEE770B7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0807" y="4714023"/>
              <a:ext cx="162922" cy="1032992"/>
            </a:xfrm>
            <a:prstGeom prst="rect">
              <a:avLst/>
            </a:prstGeom>
            <a:ln>
              <a:noFill/>
            </a:ln>
          </p:spPr>
        </p:pic>
      </p:grpSp>
      <p:grpSp>
        <p:nvGrpSpPr>
          <p:cNvPr id="171" name="Group 170">
            <a:extLst>
              <a:ext uri="{FF2B5EF4-FFF2-40B4-BE49-F238E27FC236}">
                <a16:creationId xmlns:a16="http://schemas.microsoft.com/office/drawing/2014/main" id="{899DA996-A6D8-40A2-B3D2-369829B012E5}"/>
              </a:ext>
            </a:extLst>
          </p:cNvPr>
          <p:cNvGrpSpPr/>
          <p:nvPr/>
        </p:nvGrpSpPr>
        <p:grpSpPr>
          <a:xfrm>
            <a:off x="4587785" y="2558842"/>
            <a:ext cx="2742215" cy="1535289"/>
            <a:chOff x="4587784" y="2558842"/>
            <a:chExt cx="2742215" cy="1535288"/>
          </a:xfrm>
          <a:effectLst>
            <a:outerShdw blurRad="190500" dist="50800" dir="8100000" algn="tr" rotWithShape="0">
              <a:prstClr val="black">
                <a:alpha val="25000"/>
              </a:prstClr>
            </a:outerShdw>
          </a:effectLst>
        </p:grpSpPr>
        <p:grpSp>
          <p:nvGrpSpPr>
            <p:cNvPr id="172" name="Group 8">
              <a:extLst>
                <a:ext uri="{FF2B5EF4-FFF2-40B4-BE49-F238E27FC236}">
                  <a16:creationId xmlns:a16="http://schemas.microsoft.com/office/drawing/2014/main" id="{DB70599C-D0FC-43D0-A689-F19204E0110A}"/>
                </a:ext>
              </a:extLst>
            </p:cNvPr>
            <p:cNvGrpSpPr/>
            <p:nvPr/>
          </p:nvGrpSpPr>
          <p:grpSpPr>
            <a:xfrm>
              <a:off x="4600599" y="2558842"/>
              <a:ext cx="2729400" cy="1535288"/>
              <a:chOff x="8374824" y="2356034"/>
              <a:chExt cx="3180882" cy="1789246"/>
            </a:xfrm>
          </p:grpSpPr>
          <p:pic>
            <p:nvPicPr>
              <p:cNvPr id="177" name="Picture 10">
                <a:extLst>
                  <a:ext uri="{FF2B5EF4-FFF2-40B4-BE49-F238E27FC236}">
                    <a16:creationId xmlns:a16="http://schemas.microsoft.com/office/drawing/2014/main" id="{3E4784EF-1EF0-41D1-953B-9632B9B7C8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74824" y="2356034"/>
                <a:ext cx="3180882" cy="1789246"/>
              </a:xfrm>
              <a:prstGeom prst="rect">
                <a:avLst/>
              </a:prstGeom>
              <a:ln>
                <a:noFill/>
              </a:ln>
            </p:spPr>
          </p:pic>
          <p:pic>
            <p:nvPicPr>
              <p:cNvPr id="178" name="Picture 12">
                <a:extLst>
                  <a:ext uri="{FF2B5EF4-FFF2-40B4-BE49-F238E27FC236}">
                    <a16:creationId xmlns:a16="http://schemas.microsoft.com/office/drawing/2014/main" id="{FAB2D9CF-C788-4C63-AD37-844AC85DEBA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570871" y="2692939"/>
                <a:ext cx="1903066" cy="1395951"/>
              </a:xfrm>
              <a:prstGeom prst="rect">
                <a:avLst/>
              </a:prstGeom>
              <a:ln>
                <a:noFill/>
              </a:ln>
            </p:spPr>
          </p:pic>
        </p:grpSp>
        <p:grpSp>
          <p:nvGrpSpPr>
            <p:cNvPr id="173" name="Group 172">
              <a:extLst>
                <a:ext uri="{FF2B5EF4-FFF2-40B4-BE49-F238E27FC236}">
                  <a16:creationId xmlns:a16="http://schemas.microsoft.com/office/drawing/2014/main" id="{6418E0E5-E584-4EAF-A900-F799D5118153}"/>
                </a:ext>
              </a:extLst>
            </p:cNvPr>
            <p:cNvGrpSpPr/>
            <p:nvPr/>
          </p:nvGrpSpPr>
          <p:grpSpPr>
            <a:xfrm>
              <a:off x="4587784" y="2558842"/>
              <a:ext cx="186197" cy="1535288"/>
              <a:chOff x="4587784" y="2558842"/>
              <a:chExt cx="186197" cy="1535288"/>
            </a:xfrm>
          </p:grpSpPr>
          <p:sp>
            <p:nvSpPr>
              <p:cNvPr id="174" name="Rectangle 37">
                <a:extLst>
                  <a:ext uri="{FF2B5EF4-FFF2-40B4-BE49-F238E27FC236}">
                    <a16:creationId xmlns:a16="http://schemas.microsoft.com/office/drawing/2014/main" id="{EF51458C-14F2-4921-BF62-268A4515E699}"/>
                  </a:ext>
                </a:extLst>
              </p:cNvPr>
              <p:cNvSpPr/>
              <p:nvPr/>
            </p:nvSpPr>
            <p:spPr>
              <a:xfrm>
                <a:off x="4608870" y="2558842"/>
                <a:ext cx="159656" cy="1535288"/>
              </a:xfrm>
              <a:prstGeom prst="rect">
                <a:avLst/>
              </a:prstGeom>
              <a:solidFill>
                <a:srgbClr val="293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sp>
            <p:nvSpPr>
              <p:cNvPr id="175" name="Rectangle 38">
                <a:extLst>
                  <a:ext uri="{FF2B5EF4-FFF2-40B4-BE49-F238E27FC236}">
                    <a16:creationId xmlns:a16="http://schemas.microsoft.com/office/drawing/2014/main" id="{60898289-CAD7-4E4F-8E3F-0C55F043E4A2}"/>
                  </a:ext>
                </a:extLst>
              </p:cNvPr>
              <p:cNvSpPr/>
              <p:nvPr/>
            </p:nvSpPr>
            <p:spPr>
              <a:xfrm>
                <a:off x="4605184" y="2725152"/>
                <a:ext cx="168797" cy="132213"/>
              </a:xfrm>
              <a:prstGeom prst="rect">
                <a:avLst/>
              </a:prstGeom>
              <a:solidFill>
                <a:srgbClr val="7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pic>
            <p:nvPicPr>
              <p:cNvPr id="176" name="Picture 39">
                <a:extLst>
                  <a:ext uri="{FF2B5EF4-FFF2-40B4-BE49-F238E27FC236}">
                    <a16:creationId xmlns:a16="http://schemas.microsoft.com/office/drawing/2014/main" id="{FD593A54-F96E-4542-AB8D-395EF39D76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7784" y="2558842"/>
                <a:ext cx="163031" cy="1033685"/>
              </a:xfrm>
              <a:prstGeom prst="rect">
                <a:avLst/>
              </a:prstGeom>
              <a:ln>
                <a:noFill/>
              </a:ln>
            </p:spPr>
          </p:pic>
        </p:grpSp>
      </p:grpSp>
      <p:grpSp>
        <p:nvGrpSpPr>
          <p:cNvPr id="179" name="Group 178">
            <a:extLst>
              <a:ext uri="{FF2B5EF4-FFF2-40B4-BE49-F238E27FC236}">
                <a16:creationId xmlns:a16="http://schemas.microsoft.com/office/drawing/2014/main" id="{18BF7E3D-3FEA-4937-8A5D-3A6DE8F522DA}"/>
              </a:ext>
            </a:extLst>
          </p:cNvPr>
          <p:cNvGrpSpPr>
            <a:grpSpLocks noChangeAspect="1"/>
          </p:cNvGrpSpPr>
          <p:nvPr/>
        </p:nvGrpSpPr>
        <p:grpSpPr>
          <a:xfrm>
            <a:off x="9053563" y="4243555"/>
            <a:ext cx="2743200" cy="1544596"/>
            <a:chOff x="4514067" y="1826762"/>
            <a:chExt cx="3211137" cy="1808074"/>
          </a:xfrm>
          <a:effectLst>
            <a:outerShdw blurRad="190500" dist="50800" dir="8100000" algn="tr" rotWithShape="0">
              <a:prstClr val="black">
                <a:alpha val="25000"/>
              </a:prstClr>
            </a:outerShdw>
          </a:effectLst>
        </p:grpSpPr>
        <p:pic>
          <p:nvPicPr>
            <p:cNvPr id="180" name="Picture 42">
              <a:extLst>
                <a:ext uri="{FF2B5EF4-FFF2-40B4-BE49-F238E27FC236}">
                  <a16:creationId xmlns:a16="http://schemas.microsoft.com/office/drawing/2014/main" id="{47905274-4A5D-418C-90B6-84B25EB491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14473" y="1828800"/>
              <a:ext cx="3210731" cy="1806036"/>
            </a:xfrm>
            <a:prstGeom prst="rect">
              <a:avLst/>
            </a:prstGeom>
            <a:ln>
              <a:noFill/>
            </a:ln>
          </p:spPr>
        </p:pic>
        <p:pic>
          <p:nvPicPr>
            <p:cNvPr id="181" name="Picture 5" descr="personalTabIllustration-01.png">
              <a:extLst>
                <a:ext uri="{FF2B5EF4-FFF2-40B4-BE49-F238E27FC236}">
                  <a16:creationId xmlns:a16="http://schemas.microsoft.com/office/drawing/2014/main" id="{BE44112A-2002-459B-9511-451BE90854C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16816" y="1828800"/>
              <a:ext cx="3208387" cy="1806036"/>
            </a:xfrm>
            <a:prstGeom prst="rect">
              <a:avLst/>
            </a:prstGeom>
            <a:ln>
              <a:noFill/>
            </a:ln>
          </p:spPr>
        </p:pic>
        <p:sp>
          <p:nvSpPr>
            <p:cNvPr id="182" name="Rectangle 43">
              <a:extLst>
                <a:ext uri="{FF2B5EF4-FFF2-40B4-BE49-F238E27FC236}">
                  <a16:creationId xmlns:a16="http://schemas.microsoft.com/office/drawing/2014/main" id="{D5FC69F2-A4D5-408B-9D35-547D977CBE21}"/>
                </a:ext>
              </a:extLst>
            </p:cNvPr>
            <p:cNvSpPr/>
            <p:nvPr/>
          </p:nvSpPr>
          <p:spPr>
            <a:xfrm>
              <a:off x="4516816" y="1826762"/>
              <a:ext cx="211789" cy="1808074"/>
            </a:xfrm>
            <a:prstGeom prst="rect">
              <a:avLst/>
            </a:prstGeom>
            <a:solidFill>
              <a:srgbClr val="29384F"/>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83" name="Rectangle 44">
              <a:extLst>
                <a:ext uri="{FF2B5EF4-FFF2-40B4-BE49-F238E27FC236}">
                  <a16:creationId xmlns:a16="http://schemas.microsoft.com/office/drawing/2014/main" id="{A7516E66-3084-435B-B346-1360336AD031}"/>
                </a:ext>
              </a:extLst>
            </p:cNvPr>
            <p:cNvSpPr/>
            <p:nvPr/>
          </p:nvSpPr>
          <p:spPr>
            <a:xfrm>
              <a:off x="4516817" y="2888800"/>
              <a:ext cx="209550" cy="104775"/>
            </a:xfrm>
            <a:prstGeom prst="rect">
              <a:avLst/>
            </a:prstGeom>
            <a:solidFill>
              <a:srgbClr val="797FC9"/>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pic>
          <p:nvPicPr>
            <p:cNvPr id="184" name="Picture 45">
              <a:extLst>
                <a:ext uri="{FF2B5EF4-FFF2-40B4-BE49-F238E27FC236}">
                  <a16:creationId xmlns:a16="http://schemas.microsoft.com/office/drawing/2014/main" id="{2FA67178-3181-4C6C-96C6-8493AA1B9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6592" y="1826762"/>
              <a:ext cx="189999" cy="1204671"/>
            </a:xfrm>
            <a:prstGeom prst="rect">
              <a:avLst/>
            </a:prstGeom>
            <a:ln>
              <a:noFill/>
            </a:ln>
          </p:spPr>
        </p:pic>
        <p:pic>
          <p:nvPicPr>
            <p:cNvPr id="185" name="Picture 46">
              <a:extLst>
                <a:ext uri="{FF2B5EF4-FFF2-40B4-BE49-F238E27FC236}">
                  <a16:creationId xmlns:a16="http://schemas.microsoft.com/office/drawing/2014/main" id="{BE5139FA-59B8-4529-8DA0-04D468E240B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14067" y="2840855"/>
              <a:ext cx="209915" cy="200037"/>
            </a:xfrm>
            <a:prstGeom prst="rect">
              <a:avLst/>
            </a:prstGeom>
            <a:ln>
              <a:noFill/>
            </a:ln>
          </p:spPr>
        </p:pic>
        <p:sp>
          <p:nvSpPr>
            <p:cNvPr id="186" name="Rectangle 185">
              <a:extLst>
                <a:ext uri="{FF2B5EF4-FFF2-40B4-BE49-F238E27FC236}">
                  <a16:creationId xmlns:a16="http://schemas.microsoft.com/office/drawing/2014/main" id="{B14CAFA4-B404-4437-9717-80524E6787F2}"/>
                </a:ext>
              </a:extLst>
            </p:cNvPr>
            <p:cNvSpPr/>
            <p:nvPr/>
          </p:nvSpPr>
          <p:spPr>
            <a:xfrm>
              <a:off x="4934591" y="1895793"/>
              <a:ext cx="97695" cy="93544"/>
            </a:xfrm>
            <a:prstGeom prst="rect">
              <a:avLst/>
            </a:prstGeom>
            <a:solidFill>
              <a:srgbClr val="D7DCE0"/>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grpSp>
          <p:nvGrpSpPr>
            <p:cNvPr id="187" name="Group 186">
              <a:extLst>
                <a:ext uri="{FF2B5EF4-FFF2-40B4-BE49-F238E27FC236}">
                  <a16:creationId xmlns:a16="http://schemas.microsoft.com/office/drawing/2014/main" id="{5A4D528A-08A2-4998-9B04-59EE4616F832}"/>
                </a:ext>
              </a:extLst>
            </p:cNvPr>
            <p:cNvGrpSpPr/>
            <p:nvPr/>
          </p:nvGrpSpPr>
          <p:grpSpPr>
            <a:xfrm>
              <a:off x="4706160" y="2544394"/>
              <a:ext cx="703719" cy="868079"/>
              <a:chOff x="4716591" y="2544394"/>
              <a:chExt cx="703719" cy="868079"/>
            </a:xfrm>
          </p:grpSpPr>
          <p:sp>
            <p:nvSpPr>
              <p:cNvPr id="188" name="Rectangle: Rounded Corners 187">
                <a:extLst>
                  <a:ext uri="{FF2B5EF4-FFF2-40B4-BE49-F238E27FC236}">
                    <a16:creationId xmlns:a16="http://schemas.microsoft.com/office/drawing/2014/main" id="{F795F594-0726-4234-BADF-6E27FA8593F0}"/>
                  </a:ext>
                </a:extLst>
              </p:cNvPr>
              <p:cNvSpPr/>
              <p:nvPr/>
            </p:nvSpPr>
            <p:spPr>
              <a:xfrm>
                <a:off x="4740090" y="2544394"/>
                <a:ext cx="680220" cy="849905"/>
              </a:xfrm>
              <a:prstGeom prst="roundRect">
                <a:avLst>
                  <a:gd name="adj" fmla="val 1964"/>
                </a:avLst>
              </a:prstGeom>
              <a:solidFill>
                <a:srgbClr val="D7DCE0"/>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89" name="Rectangle: Rounded Corners 188">
                <a:extLst>
                  <a:ext uri="{FF2B5EF4-FFF2-40B4-BE49-F238E27FC236}">
                    <a16:creationId xmlns:a16="http://schemas.microsoft.com/office/drawing/2014/main" id="{EC8573E7-36B3-464A-8023-91233FA35A25}"/>
                  </a:ext>
                </a:extLst>
              </p:cNvPr>
              <p:cNvSpPr/>
              <p:nvPr/>
            </p:nvSpPr>
            <p:spPr>
              <a:xfrm>
                <a:off x="4716591" y="2562568"/>
                <a:ext cx="680220" cy="849905"/>
              </a:xfrm>
              <a:prstGeom prst="roundRect">
                <a:avLst>
                  <a:gd name="adj" fmla="val 1964"/>
                </a:avLst>
              </a:prstGeom>
              <a:solidFill>
                <a:srgbClr val="FFFFFF"/>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0" name="Rectangle: Rounded Corners 189">
                <a:extLst>
                  <a:ext uri="{FF2B5EF4-FFF2-40B4-BE49-F238E27FC236}">
                    <a16:creationId xmlns:a16="http://schemas.microsoft.com/office/drawing/2014/main" id="{6D1EDF9C-EFEF-4281-AAAE-DCFF01929A22}"/>
                  </a:ext>
                </a:extLst>
              </p:cNvPr>
              <p:cNvSpPr/>
              <p:nvPr/>
            </p:nvSpPr>
            <p:spPr>
              <a:xfrm>
                <a:off x="4771611" y="2629243"/>
                <a:ext cx="162139" cy="162139"/>
              </a:xfrm>
              <a:prstGeom prst="roundRect">
                <a:avLst>
                  <a:gd name="adj" fmla="val 10793"/>
                </a:avLst>
              </a:prstGeom>
              <a:solidFill>
                <a:srgbClr val="E96950"/>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1" name="Rectangle: Rounded Corners 190">
                <a:extLst>
                  <a:ext uri="{FF2B5EF4-FFF2-40B4-BE49-F238E27FC236}">
                    <a16:creationId xmlns:a16="http://schemas.microsoft.com/office/drawing/2014/main" id="{87641EAD-8496-4D99-B0FD-B6CDDFBA9EB6}"/>
                  </a:ext>
                </a:extLst>
              </p:cNvPr>
              <p:cNvSpPr/>
              <p:nvPr/>
            </p:nvSpPr>
            <p:spPr>
              <a:xfrm>
                <a:off x="4771611" y="2853081"/>
                <a:ext cx="162139" cy="162139"/>
              </a:xfrm>
              <a:prstGeom prst="roundRect">
                <a:avLst>
                  <a:gd name="adj" fmla="val 10793"/>
                </a:avLst>
              </a:prstGeom>
              <a:solidFill>
                <a:srgbClr val="2F8AEF"/>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2" name="Rectangle: Rounded Corners 191">
                <a:extLst>
                  <a:ext uri="{FF2B5EF4-FFF2-40B4-BE49-F238E27FC236}">
                    <a16:creationId xmlns:a16="http://schemas.microsoft.com/office/drawing/2014/main" id="{C5810591-94A0-4244-A30F-6250A2AC23AE}"/>
                  </a:ext>
                </a:extLst>
              </p:cNvPr>
              <p:cNvSpPr/>
              <p:nvPr/>
            </p:nvSpPr>
            <p:spPr>
              <a:xfrm>
                <a:off x="4771611" y="3079300"/>
                <a:ext cx="162139" cy="162139"/>
              </a:xfrm>
              <a:prstGeom prst="roundRect">
                <a:avLst>
                  <a:gd name="adj" fmla="val 10793"/>
                </a:avLst>
              </a:prstGeom>
              <a:solidFill>
                <a:srgbClr val="7FD26C"/>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3D0FE2B3-A5BE-4F68-A293-4F7F6B9F59FA}"/>
                  </a:ext>
                </a:extLst>
              </p:cNvPr>
              <p:cNvSpPr/>
              <p:nvPr/>
            </p:nvSpPr>
            <p:spPr>
              <a:xfrm>
                <a:off x="4976756" y="2675615"/>
                <a:ext cx="243249" cy="87978"/>
              </a:xfrm>
              <a:prstGeom prst="rect">
                <a:avLst/>
              </a:prstGeom>
              <a:solidFill>
                <a:srgbClr val="BFC0C1"/>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9027424F-C0C1-49EF-974C-7900EEE458D5}"/>
                  </a:ext>
                </a:extLst>
              </p:cNvPr>
              <p:cNvSpPr/>
              <p:nvPr/>
            </p:nvSpPr>
            <p:spPr>
              <a:xfrm>
                <a:off x="4976756" y="2880747"/>
                <a:ext cx="243249" cy="87978"/>
              </a:xfrm>
              <a:prstGeom prst="rect">
                <a:avLst/>
              </a:prstGeom>
              <a:solidFill>
                <a:srgbClr val="BFC0C1"/>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F47764EE-6D25-4CAE-86DF-79748E80801D}"/>
                  </a:ext>
                </a:extLst>
              </p:cNvPr>
              <p:cNvSpPr/>
              <p:nvPr/>
            </p:nvSpPr>
            <p:spPr>
              <a:xfrm>
                <a:off x="4976756" y="3110216"/>
                <a:ext cx="243249" cy="87978"/>
              </a:xfrm>
              <a:prstGeom prst="rect">
                <a:avLst/>
              </a:prstGeom>
              <a:solidFill>
                <a:srgbClr val="BFC0C1"/>
              </a:solidFill>
              <a:ln w="12700" cap="flat" cmpd="sng" algn="ctr">
                <a:noFill/>
                <a:prstDash val="solid"/>
                <a:miter lim="800000"/>
              </a:ln>
              <a:effectLst/>
            </p:spPr>
            <p:txBody>
              <a:bodyPr rtlCol="0" anchor="ctr"/>
              <a:lstStyle/>
              <a:p>
                <a:pPr algn="ctr" defTabSz="914411">
                  <a:defRPr/>
                </a:pPr>
                <a:endParaRPr lang="en-US" sz="1801" kern="0">
                  <a:solidFill>
                    <a:srgbClr val="FFFFFF"/>
                  </a:solidFill>
                  <a:latin typeface="Calibri" panose="020F0502020204030204"/>
                </a:endParaRPr>
              </a:p>
            </p:txBody>
          </p:sp>
        </p:grpSp>
      </p:grpSp>
      <p:cxnSp>
        <p:nvCxnSpPr>
          <p:cNvPr id="197" name="Connector: Elbow 196">
            <a:extLst>
              <a:ext uri="{FF2B5EF4-FFF2-40B4-BE49-F238E27FC236}">
                <a16:creationId xmlns:a16="http://schemas.microsoft.com/office/drawing/2014/main" id="{6AB28B06-D64C-4308-8CCD-94CF90680DA4}"/>
              </a:ext>
            </a:extLst>
          </p:cNvPr>
          <p:cNvCxnSpPr>
            <a:cxnSpLocks/>
          </p:cNvCxnSpPr>
          <p:nvPr/>
        </p:nvCxnSpPr>
        <p:spPr>
          <a:xfrm rot="16200000" flipV="1">
            <a:off x="6121617" y="3839806"/>
            <a:ext cx="1417758" cy="1262332"/>
          </a:xfrm>
          <a:prstGeom prst="bentConnector3">
            <a:avLst>
              <a:gd name="adj1" fmla="val 50000"/>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F33957E9-E7B7-48B5-B23B-E250B7737DD0}"/>
              </a:ext>
            </a:extLst>
          </p:cNvPr>
          <p:cNvCxnSpPr>
            <a:cxnSpLocks/>
          </p:cNvCxnSpPr>
          <p:nvPr/>
        </p:nvCxnSpPr>
        <p:spPr>
          <a:xfrm rot="16200000" flipH="1">
            <a:off x="5639052" y="3199447"/>
            <a:ext cx="3491440" cy="864788"/>
          </a:xfrm>
          <a:prstGeom prst="bentConnector3">
            <a:avLst>
              <a:gd name="adj1" fmla="val 15609"/>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9A95C61-40B6-41B5-AB70-0591C8B262E3}"/>
              </a:ext>
            </a:extLst>
          </p:cNvPr>
          <p:cNvCxnSpPr>
            <a:cxnSpLocks/>
          </p:cNvCxnSpPr>
          <p:nvPr/>
        </p:nvCxnSpPr>
        <p:spPr>
          <a:xfrm rot="16200000" flipH="1">
            <a:off x="9499109" y="3142686"/>
            <a:ext cx="2309374" cy="564286"/>
          </a:xfrm>
          <a:prstGeom prst="bentConnector3">
            <a:avLst>
              <a:gd name="adj1" fmla="val 63471"/>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45BDB5FA-740C-4506-A9B8-EB85C6DD2D2F}"/>
              </a:ext>
            </a:extLst>
          </p:cNvPr>
          <p:cNvCxnSpPr>
            <a:cxnSpLocks/>
          </p:cNvCxnSpPr>
          <p:nvPr/>
        </p:nvCxnSpPr>
        <p:spPr>
          <a:xfrm flipV="1">
            <a:off x="6920582" y="2639963"/>
            <a:ext cx="2481161" cy="1079020"/>
          </a:xfrm>
          <a:prstGeom prst="bentConnector3">
            <a:avLst>
              <a:gd name="adj1" fmla="val 50000"/>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A0F522C4-C12F-45CA-A029-CAF203555002}"/>
              </a:ext>
            </a:extLst>
          </p:cNvPr>
          <p:cNvCxnSpPr>
            <a:cxnSpLocks/>
            <a:endCxn id="190" idx="0"/>
          </p:cNvCxnSpPr>
          <p:nvPr/>
        </p:nvCxnSpPr>
        <p:spPr>
          <a:xfrm rot="16200000" flipH="1">
            <a:off x="7301350" y="2896525"/>
            <a:ext cx="2765332" cy="1299813"/>
          </a:xfrm>
          <a:prstGeom prst="bentConnector3">
            <a:avLst>
              <a:gd name="adj1" fmla="val 50000"/>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51CF59AB-88FD-4019-9BA8-296BFF85EF75}"/>
              </a:ext>
            </a:extLst>
          </p:cNvPr>
          <p:cNvCxnSpPr>
            <a:cxnSpLocks/>
          </p:cNvCxnSpPr>
          <p:nvPr/>
        </p:nvCxnSpPr>
        <p:spPr>
          <a:xfrm>
            <a:off x="7907936" y="1157737"/>
            <a:ext cx="2207026" cy="979732"/>
          </a:xfrm>
          <a:prstGeom prst="bentConnector3">
            <a:avLst>
              <a:gd name="adj1" fmla="val 40375"/>
            </a:avLst>
          </a:prstGeom>
          <a:ln w="12700">
            <a:solidFill>
              <a:schemeClr val="accent1">
                <a:lumMod val="40000"/>
                <a:lumOff val="60000"/>
              </a:schemeClr>
            </a:solidFill>
            <a:prstDash val="dash"/>
            <a:tailEnd type="triangle"/>
          </a:ln>
          <a:effectLst>
            <a:outerShdw blurRad="190500" dist="50800" dir="8100000" algn="tl"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D3F8ABB-1645-4F82-A09F-79B5DB2E6A60}"/>
              </a:ext>
            </a:extLst>
          </p:cNvPr>
          <p:cNvGrpSpPr/>
          <p:nvPr/>
        </p:nvGrpSpPr>
        <p:grpSpPr>
          <a:xfrm>
            <a:off x="9045150" y="1819467"/>
            <a:ext cx="2727705" cy="1540649"/>
            <a:chOff x="9045150" y="1819466"/>
            <a:chExt cx="2727705" cy="1540648"/>
          </a:xfrm>
        </p:grpSpPr>
        <p:grpSp>
          <p:nvGrpSpPr>
            <p:cNvPr id="149" name="Group 148">
              <a:extLst>
                <a:ext uri="{FF2B5EF4-FFF2-40B4-BE49-F238E27FC236}">
                  <a16:creationId xmlns:a16="http://schemas.microsoft.com/office/drawing/2014/main" id="{1E8F5DBF-F692-4B73-B559-EFEE2191C4D0}"/>
                </a:ext>
              </a:extLst>
            </p:cNvPr>
            <p:cNvGrpSpPr/>
            <p:nvPr/>
          </p:nvGrpSpPr>
          <p:grpSpPr>
            <a:xfrm>
              <a:off x="9045150" y="1819467"/>
              <a:ext cx="182363" cy="1540647"/>
              <a:chOff x="8356596" y="1828800"/>
              <a:chExt cx="211789" cy="1789246"/>
            </a:xfrm>
          </p:grpSpPr>
          <p:sp>
            <p:nvSpPr>
              <p:cNvPr id="151" name="Rectangle 150">
                <a:extLst>
                  <a:ext uri="{FF2B5EF4-FFF2-40B4-BE49-F238E27FC236}">
                    <a16:creationId xmlns:a16="http://schemas.microsoft.com/office/drawing/2014/main" id="{9B2DF4D5-172B-4192-A4E6-B54B400E8C45}"/>
                  </a:ext>
                </a:extLst>
              </p:cNvPr>
              <p:cNvSpPr/>
              <p:nvPr/>
            </p:nvSpPr>
            <p:spPr>
              <a:xfrm>
                <a:off x="8356596" y="1828800"/>
                <a:ext cx="211789" cy="1789246"/>
              </a:xfrm>
              <a:prstGeom prst="rect">
                <a:avLst/>
              </a:prstGeom>
              <a:solidFill>
                <a:srgbClr val="293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sp>
            <p:nvSpPr>
              <p:cNvPr id="169" name="Rectangle 168">
                <a:extLst>
                  <a:ext uri="{FF2B5EF4-FFF2-40B4-BE49-F238E27FC236}">
                    <a16:creationId xmlns:a16="http://schemas.microsoft.com/office/drawing/2014/main" id="{DDC310E6-2D1E-4878-BCC9-554075C01C85}"/>
                  </a:ext>
                </a:extLst>
              </p:cNvPr>
              <p:cNvSpPr/>
              <p:nvPr/>
            </p:nvSpPr>
            <p:spPr>
              <a:xfrm>
                <a:off x="8356597" y="2198114"/>
                <a:ext cx="209550" cy="154083"/>
              </a:xfrm>
              <a:prstGeom prst="rect">
                <a:avLst/>
              </a:prstGeom>
              <a:solidFill>
                <a:srgbClr val="797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srgbClr val="000000"/>
                  </a:solidFill>
                  <a:latin typeface="Segoe UI Semilight"/>
                </a:endParaRPr>
              </a:p>
            </p:txBody>
          </p:sp>
          <p:pic>
            <p:nvPicPr>
              <p:cNvPr id="170" name="Picture 169">
                <a:extLst>
                  <a:ext uri="{FF2B5EF4-FFF2-40B4-BE49-F238E27FC236}">
                    <a16:creationId xmlns:a16="http://schemas.microsoft.com/office/drawing/2014/main" id="{69DA0E3F-E985-4D03-B190-6B0A18B6BF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6372" y="1828800"/>
                <a:ext cx="189999" cy="1204671"/>
              </a:xfrm>
              <a:prstGeom prst="rect">
                <a:avLst/>
              </a:prstGeom>
              <a:ln>
                <a:noFill/>
              </a:ln>
            </p:spPr>
          </p:pic>
        </p:grpSp>
        <p:pic>
          <p:nvPicPr>
            <p:cNvPr id="202" name="Picture 6">
              <a:extLst>
                <a:ext uri="{FF2B5EF4-FFF2-40B4-BE49-F238E27FC236}">
                  <a16:creationId xmlns:a16="http://schemas.microsoft.com/office/drawing/2014/main" id="{261BFE63-7C74-4EAB-85BB-818D5D91F57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228406" y="1819466"/>
              <a:ext cx="2544449" cy="1536459"/>
            </a:xfrm>
            <a:prstGeom prst="rect">
              <a:avLst/>
            </a:prstGeom>
            <a:ln>
              <a:noFill/>
            </a:ln>
            <a:effectLst>
              <a:outerShdw blurRad="190500" dist="50800" dir="8100000" algn="tr" rotWithShape="0">
                <a:prstClr val="black">
                  <a:alpha val="25000"/>
                </a:prstClr>
              </a:outerShdw>
            </a:effectLst>
          </p:spPr>
        </p:pic>
      </p:grpSp>
    </p:spTree>
    <p:extLst>
      <p:ext uri="{BB962C8B-B14F-4D97-AF65-F5344CB8AC3E}">
        <p14:creationId xmlns:p14="http://schemas.microsoft.com/office/powerpoint/2010/main" val="95656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42" presetClass="path" presetSubtype="0" decel="100000" fill="hold" nodeType="withEffect">
                                  <p:stCondLst>
                                    <p:cond delay="0"/>
                                  </p:stCondLst>
                                  <p:childTnLst>
                                    <p:animMotion origin="layout" path="M -2.91667E-6 3.7037E-7 L -0.00013 0.02384 " pathEditMode="relative" rAng="0" ptsTypes="AA">
                                      <p:cBhvr>
                                        <p:cTn id="9" dur="500" spd="-100000" fill="hold"/>
                                        <p:tgtEl>
                                          <p:spTgt spid="137"/>
                                        </p:tgtEl>
                                        <p:attrNameLst>
                                          <p:attrName>ppt_x</p:attrName>
                                          <p:attrName>ppt_y</p:attrName>
                                        </p:attrNameLst>
                                      </p:cBhvr>
                                      <p:rCtr x="-13" y="1181"/>
                                    </p:animMotion>
                                  </p:childTnLst>
                                </p:cTn>
                              </p:par>
                              <p:par>
                                <p:cTn id="10" presetID="10" presetClass="entr" presetSubtype="0" fill="hold" nodeType="with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par>
                                <p:cTn id="13" presetID="42" presetClass="path" presetSubtype="0" decel="100000" fill="hold" nodeType="withEffect">
                                  <p:stCondLst>
                                    <p:cond delay="0"/>
                                  </p:stCondLst>
                                  <p:childTnLst>
                                    <p:animMotion origin="layout" path="M 1.875E-6 -4.07407E-6 L -0.00013 0.02385 " pathEditMode="relative" rAng="0" ptsTypes="AA">
                                      <p:cBhvr>
                                        <p:cTn id="14" dur="500" spd="-100000" fill="hold"/>
                                        <p:tgtEl>
                                          <p:spTgt spid="171"/>
                                        </p:tgtEl>
                                        <p:attrNameLst>
                                          <p:attrName>ppt_x</p:attrName>
                                          <p:attrName>ppt_y</p:attrName>
                                        </p:attrNameLst>
                                      </p:cBhvr>
                                      <p:rCtr x="0" y="1181"/>
                                    </p:animMotion>
                                  </p:childTnLst>
                                </p:cTn>
                              </p:par>
                              <p:par>
                                <p:cTn id="15" presetID="10" presetClass="entr" presetSubtype="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par>
                                <p:cTn id="18" presetID="42" presetClass="path" presetSubtype="0" decel="100000" fill="hold" nodeType="withEffect">
                                  <p:stCondLst>
                                    <p:cond delay="0"/>
                                  </p:stCondLst>
                                  <p:childTnLst>
                                    <p:animMotion origin="layout" path="M 3.95833E-6 3.7037E-6 L -0.00013 0.02384 " pathEditMode="relative" rAng="0" ptsTypes="AA">
                                      <p:cBhvr>
                                        <p:cTn id="19" dur="500" spd="-100000" fill="hold"/>
                                        <p:tgtEl>
                                          <p:spTgt spid="111"/>
                                        </p:tgtEl>
                                        <p:attrNameLst>
                                          <p:attrName>ppt_x</p:attrName>
                                          <p:attrName>ppt_y</p:attrName>
                                        </p:attrNameLst>
                                      </p:cBhvr>
                                      <p:rCtr x="-13" y="1181"/>
                                    </p:animMotion>
                                  </p:childTnLst>
                                </p:cTn>
                              </p:par>
                              <p:par>
                                <p:cTn id="20" presetID="10" presetClass="entr" presetSubtype="0" fill="hold" nodeType="with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fade">
                                      <p:cBhvr>
                                        <p:cTn id="22" dur="500"/>
                                        <p:tgtEl>
                                          <p:spTgt spid="179"/>
                                        </p:tgtEl>
                                      </p:cBhvr>
                                    </p:animEffect>
                                  </p:childTnLst>
                                </p:cTn>
                              </p:par>
                              <p:par>
                                <p:cTn id="23" presetID="42" presetClass="path" presetSubtype="0" decel="100000" fill="hold" nodeType="withEffect">
                                  <p:stCondLst>
                                    <p:cond delay="0"/>
                                  </p:stCondLst>
                                  <p:childTnLst>
                                    <p:animMotion origin="layout" path="M -4.16667E-6 -2.22222E-6 L -0.00013 0.02384 " pathEditMode="relative" rAng="0" ptsTypes="AA">
                                      <p:cBhvr>
                                        <p:cTn id="24" dur="500" spd="-100000" fill="hold"/>
                                        <p:tgtEl>
                                          <p:spTgt spid="179"/>
                                        </p:tgtEl>
                                        <p:attrNameLst>
                                          <p:attrName>ppt_x</p:attrName>
                                          <p:attrName>ppt_y</p:attrName>
                                        </p:attrNameLst>
                                      </p:cBhvr>
                                      <p:rCtr x="0" y="1181"/>
                                    </p:animMotion>
                                  </p:childTnLst>
                                </p:cTn>
                              </p:par>
                              <p:par>
                                <p:cTn id="25" presetID="10"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par>
                                <p:cTn id="28" presetID="42" presetClass="path" presetSubtype="0" decel="100000" fill="hold" nodeType="withEffect">
                                  <p:stCondLst>
                                    <p:cond delay="0"/>
                                  </p:stCondLst>
                                  <p:childTnLst>
                                    <p:animMotion origin="layout" path="M -2.08333E-6 2.96296E-6 L -0.00013 0.02384 " pathEditMode="relative" rAng="0" ptsTypes="AA">
                                      <p:cBhvr>
                                        <p:cTn id="29" dur="500" spd="-100000" fill="hold"/>
                                        <p:tgtEl>
                                          <p:spTgt spid="141"/>
                                        </p:tgtEl>
                                        <p:attrNameLst>
                                          <p:attrName>ppt_x</p:attrName>
                                          <p:attrName>ppt_y</p:attrName>
                                        </p:attrNameLst>
                                      </p:cBhvr>
                                      <p:rCtr x="0" y="1181"/>
                                    </p:animMotion>
                                  </p:childTnLst>
                                </p:cTn>
                              </p:par>
                              <p:par>
                                <p:cTn id="30" presetID="22" presetClass="entr" presetSubtype="4" fill="hold" nodeType="withEffect">
                                  <p:stCondLst>
                                    <p:cond delay="250"/>
                                  </p:stCondLst>
                                  <p:childTnLst>
                                    <p:set>
                                      <p:cBhvr>
                                        <p:cTn id="31" dur="1" fill="hold">
                                          <p:stCondLst>
                                            <p:cond delay="0"/>
                                          </p:stCondLst>
                                        </p:cTn>
                                        <p:tgtEl>
                                          <p:spTgt spid="197"/>
                                        </p:tgtEl>
                                        <p:attrNameLst>
                                          <p:attrName>style.visibility</p:attrName>
                                        </p:attrNameLst>
                                      </p:cBhvr>
                                      <p:to>
                                        <p:strVal val="visible"/>
                                      </p:to>
                                    </p:set>
                                    <p:animEffect transition="in" filter="wipe(down)">
                                      <p:cBhvr>
                                        <p:cTn id="32" dur="500"/>
                                        <p:tgtEl>
                                          <p:spTgt spid="197"/>
                                        </p:tgtEl>
                                      </p:cBhvr>
                                    </p:animEffect>
                                  </p:childTnLst>
                                </p:cTn>
                              </p:par>
                              <p:par>
                                <p:cTn id="33" presetID="22" presetClass="entr" presetSubtype="1" fill="hold" nodeType="withEffect">
                                  <p:stCondLst>
                                    <p:cond delay="250"/>
                                  </p:stCondLst>
                                  <p:childTnLst>
                                    <p:set>
                                      <p:cBhvr>
                                        <p:cTn id="34" dur="1" fill="hold">
                                          <p:stCondLst>
                                            <p:cond delay="0"/>
                                          </p:stCondLst>
                                        </p:cTn>
                                        <p:tgtEl>
                                          <p:spTgt spid="198"/>
                                        </p:tgtEl>
                                        <p:attrNameLst>
                                          <p:attrName>style.visibility</p:attrName>
                                        </p:attrNameLst>
                                      </p:cBhvr>
                                      <p:to>
                                        <p:strVal val="visible"/>
                                      </p:to>
                                    </p:set>
                                    <p:animEffect transition="in" filter="wipe(up)">
                                      <p:cBhvr>
                                        <p:cTn id="35" dur="500"/>
                                        <p:tgtEl>
                                          <p:spTgt spid="198"/>
                                        </p:tgtEl>
                                      </p:cBhvr>
                                    </p:animEffect>
                                  </p:childTnLst>
                                </p:cTn>
                              </p:par>
                              <p:par>
                                <p:cTn id="36" presetID="22" presetClass="entr" presetSubtype="1" fill="hold" nodeType="withEffect">
                                  <p:stCondLst>
                                    <p:cond delay="250"/>
                                  </p:stCondLst>
                                  <p:childTnLst>
                                    <p:set>
                                      <p:cBhvr>
                                        <p:cTn id="37" dur="1" fill="hold">
                                          <p:stCondLst>
                                            <p:cond delay="0"/>
                                          </p:stCondLst>
                                        </p:cTn>
                                        <p:tgtEl>
                                          <p:spTgt spid="199"/>
                                        </p:tgtEl>
                                        <p:attrNameLst>
                                          <p:attrName>style.visibility</p:attrName>
                                        </p:attrNameLst>
                                      </p:cBhvr>
                                      <p:to>
                                        <p:strVal val="visible"/>
                                      </p:to>
                                    </p:set>
                                    <p:animEffect transition="in" filter="wipe(up)">
                                      <p:cBhvr>
                                        <p:cTn id="38" dur="500"/>
                                        <p:tgtEl>
                                          <p:spTgt spid="199"/>
                                        </p:tgtEl>
                                      </p:cBhvr>
                                    </p:animEffect>
                                  </p:childTnLst>
                                </p:cTn>
                              </p:par>
                              <p:par>
                                <p:cTn id="39" presetID="22" presetClass="entr" presetSubtype="2" fill="hold" nodeType="withEffect">
                                  <p:stCondLst>
                                    <p:cond delay="250"/>
                                  </p:stCondLst>
                                  <p:childTnLst>
                                    <p:set>
                                      <p:cBhvr>
                                        <p:cTn id="40" dur="1" fill="hold">
                                          <p:stCondLst>
                                            <p:cond delay="0"/>
                                          </p:stCondLst>
                                        </p:cTn>
                                        <p:tgtEl>
                                          <p:spTgt spid="200"/>
                                        </p:tgtEl>
                                        <p:attrNameLst>
                                          <p:attrName>style.visibility</p:attrName>
                                        </p:attrNameLst>
                                      </p:cBhvr>
                                      <p:to>
                                        <p:strVal val="visible"/>
                                      </p:to>
                                    </p:set>
                                    <p:animEffect transition="in" filter="wipe(right)">
                                      <p:cBhvr>
                                        <p:cTn id="41" dur="500"/>
                                        <p:tgtEl>
                                          <p:spTgt spid="200"/>
                                        </p:tgtEl>
                                      </p:cBhvr>
                                    </p:animEffect>
                                  </p:childTnLst>
                                </p:cTn>
                              </p:par>
                              <p:par>
                                <p:cTn id="42" presetID="22" presetClass="entr" presetSubtype="1" fill="hold" nodeType="withEffect">
                                  <p:stCondLst>
                                    <p:cond delay="250"/>
                                  </p:stCondLst>
                                  <p:childTnLst>
                                    <p:set>
                                      <p:cBhvr>
                                        <p:cTn id="43" dur="1" fill="hold">
                                          <p:stCondLst>
                                            <p:cond delay="0"/>
                                          </p:stCondLst>
                                        </p:cTn>
                                        <p:tgtEl>
                                          <p:spTgt spid="201"/>
                                        </p:tgtEl>
                                        <p:attrNameLst>
                                          <p:attrName>style.visibility</p:attrName>
                                        </p:attrNameLst>
                                      </p:cBhvr>
                                      <p:to>
                                        <p:strVal val="visible"/>
                                      </p:to>
                                    </p:set>
                                    <p:animEffect transition="in" filter="wipe(up)">
                                      <p:cBhvr>
                                        <p:cTn id="44" dur="500"/>
                                        <p:tgtEl>
                                          <p:spTgt spid="201"/>
                                        </p:tgtEl>
                                      </p:cBhvr>
                                    </p:animEffect>
                                  </p:childTnLst>
                                </p:cTn>
                              </p:par>
                              <p:par>
                                <p:cTn id="45" presetID="22" presetClass="entr" presetSubtype="8" fill="hold" nodeType="withEffect">
                                  <p:stCondLst>
                                    <p:cond delay="250"/>
                                  </p:stCondLst>
                                  <p:childTnLst>
                                    <p:set>
                                      <p:cBhvr>
                                        <p:cTn id="46" dur="1" fill="hold">
                                          <p:stCondLst>
                                            <p:cond delay="0"/>
                                          </p:stCondLst>
                                        </p:cTn>
                                        <p:tgtEl>
                                          <p:spTgt spid="196"/>
                                        </p:tgtEl>
                                        <p:attrNameLst>
                                          <p:attrName>style.visibility</p:attrName>
                                        </p:attrNameLst>
                                      </p:cBhvr>
                                      <p:to>
                                        <p:strVal val="visible"/>
                                      </p:to>
                                    </p:set>
                                    <p:animEffect transition="in" filter="wipe(left)">
                                      <p:cBhvr>
                                        <p:cTn id="4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5E44-5E6D-4031-87CC-A46A7B9F0693}"/>
              </a:ext>
            </a:extLst>
          </p:cNvPr>
          <p:cNvSpPr>
            <a:spLocks noGrp="1"/>
          </p:cNvSpPr>
          <p:nvPr>
            <p:ph type="title"/>
          </p:nvPr>
        </p:nvSpPr>
        <p:spPr>
          <a:xfrm>
            <a:off x="242945" y="271895"/>
            <a:ext cx="11656610" cy="764428"/>
          </a:xfrm>
        </p:spPr>
        <p:txBody>
          <a:bodyPr/>
          <a:lstStyle/>
          <a:p>
            <a:r>
              <a:rPr lang="en-US">
                <a:solidFill>
                  <a:schemeClr val="tx1"/>
                </a:solidFill>
              </a:rPr>
              <a:t>What’s In it for Us?</a:t>
            </a:r>
          </a:p>
        </p:txBody>
      </p:sp>
      <p:sp>
        <p:nvSpPr>
          <p:cNvPr id="11" name="Content Placeholder 9">
            <a:extLst>
              <a:ext uri="{FF2B5EF4-FFF2-40B4-BE49-F238E27FC236}">
                <a16:creationId xmlns:a16="http://schemas.microsoft.com/office/drawing/2014/main" id="{5F8360EC-0A8E-45C7-9002-024C992C980D}"/>
              </a:ext>
            </a:extLst>
          </p:cNvPr>
          <p:cNvSpPr txBox="1">
            <a:spLocks/>
          </p:cNvSpPr>
          <p:nvPr/>
        </p:nvSpPr>
        <p:spPr>
          <a:xfrm>
            <a:off x="0" y="1057725"/>
            <a:ext cx="4989095" cy="1662846"/>
          </a:xfrm>
          <a:prstGeom prst="rect">
            <a:avLst/>
          </a:prstGeom>
        </p:spPr>
        <p:txBody>
          <a:bodyPr vert="horz" lIns="91440" tIns="45721" rIns="91440" bIns="45721" rtlCol="0">
            <a:noAutofit/>
          </a:bodyPr>
          <a:lstStyle>
            <a:lvl1pPr marL="0" indent="0" algn="l" defTabSz="914400" rtl="0" eaLnBrk="1" latinLnBrk="0" hangingPunct="1">
              <a:lnSpc>
                <a:spcPct val="95000"/>
              </a:lnSpc>
              <a:spcBef>
                <a:spcPts val="1800"/>
              </a:spcBef>
              <a:buFont typeface="Arial"/>
              <a:buNone/>
              <a:defRPr sz="2400" kern="1200">
                <a:solidFill>
                  <a:schemeClr val="tx1"/>
                </a:solidFill>
                <a:latin typeface="+mn-lt"/>
                <a:ea typeface="+mn-ea"/>
                <a:cs typeface="+mn-cs"/>
              </a:defRPr>
            </a:lvl1pPr>
            <a:lvl2pPr marL="3175" indent="-3175" algn="l" defTabSz="914400" rtl="0" eaLnBrk="1" latinLnBrk="0" hangingPunct="1">
              <a:lnSpc>
                <a:spcPct val="95000"/>
              </a:lnSpc>
              <a:spcBef>
                <a:spcPts val="300"/>
              </a:spcBef>
              <a:buFont typeface="Arial"/>
              <a:buNone/>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914411">
              <a:spcBef>
                <a:spcPts val="1801"/>
              </a:spcBef>
              <a:defRPr/>
            </a:pPr>
            <a:endParaRPr lang="en-US" sz="2000" b="1">
              <a:latin typeface="Segoe UI Semilight"/>
            </a:endParaRPr>
          </a:p>
        </p:txBody>
      </p:sp>
      <p:sp>
        <p:nvSpPr>
          <p:cNvPr id="18" name="ChatBot_F08B" title="Icon of a robotic chat bubble with a smiley face">
            <a:extLst>
              <a:ext uri="{FF2B5EF4-FFF2-40B4-BE49-F238E27FC236}">
                <a16:creationId xmlns:a16="http://schemas.microsoft.com/office/drawing/2014/main" id="{AEA4921D-49DC-4CCE-94C4-605DE45F94F6}"/>
              </a:ext>
            </a:extLst>
          </p:cNvPr>
          <p:cNvSpPr>
            <a:spLocks noChangeAspect="1" noEditPoints="1"/>
          </p:cNvSpPr>
          <p:nvPr/>
        </p:nvSpPr>
        <p:spPr bwMode="auto">
          <a:xfrm>
            <a:off x="5725824" y="3652151"/>
            <a:ext cx="394272" cy="32886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ln>
            <a:headEnd/>
            <a:tailEnd/>
          </a:ln>
        </p:spPr>
        <p:style>
          <a:lnRef idx="2">
            <a:schemeClr val="dk1"/>
          </a:lnRef>
          <a:fillRef idx="0">
            <a:schemeClr val="dk1"/>
          </a:fillRef>
          <a:effectRef idx="1">
            <a:schemeClr val="dk1"/>
          </a:effectRef>
          <a:fontRef idx="minor">
            <a:schemeClr val="tx1"/>
          </a:fontRef>
        </p:style>
        <p:txBody>
          <a:bodyPr vert="horz" wrap="square" lIns="91440" tIns="45721" rIns="91440" bIns="45721" numCol="1" anchor="t" anchorCtr="0" compatLnSpc="1">
            <a:prstTxWarp prst="textNoShape">
              <a:avLst/>
            </a:prstTxWarp>
          </a:bodyPr>
          <a:lstStyle/>
          <a:p>
            <a:pPr defTabSz="914411">
              <a:defRPr/>
            </a:pPr>
            <a:endParaRPr lang="en-US" sz="1001">
              <a:latin typeface="Segoe UI Semilight"/>
            </a:endParaRPr>
          </a:p>
        </p:txBody>
      </p:sp>
      <p:sp>
        <p:nvSpPr>
          <p:cNvPr id="15" name="Content Placeholder 2">
            <a:extLst>
              <a:ext uri="{FF2B5EF4-FFF2-40B4-BE49-F238E27FC236}">
                <a16:creationId xmlns:a16="http://schemas.microsoft.com/office/drawing/2014/main" id="{1B582D4D-DB9B-43DA-A72E-6FB683DADEE7}"/>
              </a:ext>
            </a:extLst>
          </p:cNvPr>
          <p:cNvSpPr txBox="1">
            <a:spLocks/>
          </p:cNvSpPr>
          <p:nvPr/>
        </p:nvSpPr>
        <p:spPr>
          <a:xfrm>
            <a:off x="6241530" y="1855597"/>
            <a:ext cx="5853092" cy="5069945"/>
          </a:xfrm>
          <a:prstGeom prst="rect">
            <a:avLst/>
          </a:prstGeom>
        </p:spPr>
        <p:txBody>
          <a:bodyPr lIns="91440" tIns="45721" rIns="91440" bIns="45721" anchor="t">
            <a:normAutofit/>
          </a:bodyPr>
          <a:lstStyle>
            <a:lvl1pPr marL="0" indent="0" algn="l" defTabSz="914400" rtl="0" eaLnBrk="1" latinLnBrk="0" hangingPunct="1">
              <a:lnSpc>
                <a:spcPct val="95000"/>
              </a:lnSpc>
              <a:spcBef>
                <a:spcPts val="1800"/>
              </a:spcBef>
              <a:buFont typeface="Arial"/>
              <a:buNone/>
              <a:defRPr sz="2800" kern="1200">
                <a:solidFill>
                  <a:schemeClr val="tx1"/>
                </a:solidFill>
                <a:latin typeface="+mn-lt"/>
                <a:ea typeface="+mn-ea"/>
                <a:cs typeface="+mn-cs"/>
              </a:defRPr>
            </a:lvl1pPr>
            <a:lvl2pPr marL="400050" indent="-228600" algn="l" defTabSz="914400" rtl="0" eaLnBrk="1" latinLnBrk="0" hangingPunct="1">
              <a:lnSpc>
                <a:spcPct val="95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914411">
              <a:spcBef>
                <a:spcPts val="1801"/>
              </a:spcBef>
              <a:defRPr/>
            </a:pPr>
            <a:r>
              <a:rPr lang="en-US" sz="1801">
                <a:latin typeface="Segoe UI Semilight"/>
              </a:rPr>
              <a:t>Customers who leverage applications in Teams </a:t>
            </a:r>
            <a:r>
              <a:rPr lang="en-US" sz="1801" b="1">
                <a:latin typeface="Segoe UI Semilight"/>
              </a:rPr>
              <a:t>increase user adoption by 75%</a:t>
            </a:r>
            <a:endParaRPr lang="en-US" sz="1801" b="1">
              <a:highlight>
                <a:srgbClr val="FFFF00"/>
              </a:highlight>
              <a:latin typeface="Segoe UI Semilight"/>
            </a:endParaRPr>
          </a:p>
          <a:p>
            <a:pPr defTabSz="914411">
              <a:spcBef>
                <a:spcPts val="1801"/>
              </a:spcBef>
              <a:defRPr/>
            </a:pPr>
            <a:r>
              <a:rPr lang="en-US" sz="1801">
                <a:latin typeface="Segoe UI Semilight"/>
              </a:rPr>
              <a:t>Productivity growth enabled by Microsoft Teams platform leads to </a:t>
            </a:r>
            <a:r>
              <a:rPr lang="en-US" sz="1801" b="1">
                <a:latin typeface="Segoe UI Semilight"/>
              </a:rPr>
              <a:t>8.8 million to 21.7 million in savings  </a:t>
            </a:r>
            <a:r>
              <a:rPr lang="en-US" sz="1801">
                <a:latin typeface="Segoe UI Semilight"/>
              </a:rPr>
              <a:t>in labor cost over 3 years.</a:t>
            </a:r>
            <a:endParaRPr lang="en-US" sz="1801">
              <a:highlight>
                <a:srgbClr val="FFFF00"/>
              </a:highlight>
              <a:latin typeface="Segoe UI Semilight"/>
              <a:cs typeface="Segoe UI Semilight"/>
            </a:endParaRPr>
          </a:p>
          <a:p>
            <a:pPr defTabSz="914411">
              <a:spcBef>
                <a:spcPts val="1801"/>
              </a:spcBef>
              <a:defRPr/>
            </a:pPr>
            <a:r>
              <a:rPr lang="en-US" sz="1801">
                <a:latin typeface="Segoe UI Semilight"/>
              </a:rPr>
              <a:t>Use of bots to handle employee questions </a:t>
            </a:r>
            <a:r>
              <a:rPr lang="en-US" sz="1801" b="1">
                <a:latin typeface="Segoe UI Semilight"/>
              </a:rPr>
              <a:t>reduces</a:t>
            </a:r>
            <a:r>
              <a:rPr lang="en-US" sz="1801">
                <a:latin typeface="Segoe UI Semilight"/>
              </a:rPr>
              <a:t> the number of IT and HR </a:t>
            </a:r>
            <a:r>
              <a:rPr lang="en-US" sz="1801" b="1">
                <a:latin typeface="Segoe UI Semilight"/>
              </a:rPr>
              <a:t>support tickets by 10% to 15%</a:t>
            </a:r>
            <a:r>
              <a:rPr lang="en-US" sz="1801">
                <a:latin typeface="Segoe UI Semilight"/>
              </a:rPr>
              <a:t>.</a:t>
            </a:r>
          </a:p>
          <a:p>
            <a:pPr defTabSz="914411">
              <a:spcBef>
                <a:spcPts val="1801"/>
              </a:spcBef>
              <a:defRPr/>
            </a:pPr>
            <a:r>
              <a:rPr lang="en-US" sz="1801">
                <a:latin typeface="Segoe UI Semilight"/>
                <a:cs typeface="Segoe UI Semilight"/>
              </a:rPr>
              <a:t>Working with the Microsoft Teams platform delivers </a:t>
            </a:r>
            <a:r>
              <a:rPr lang="en-US" sz="1801" b="1">
                <a:latin typeface="Segoe UI Semilight"/>
                <a:cs typeface="Segoe UI Semilight"/>
              </a:rPr>
              <a:t>1% to 5% reduction</a:t>
            </a:r>
            <a:r>
              <a:rPr lang="en-US" sz="1801">
                <a:latin typeface="Segoe UI Semilight"/>
                <a:cs typeface="Segoe UI Semilight"/>
              </a:rPr>
              <a:t> in the chance of </a:t>
            </a:r>
            <a:r>
              <a:rPr lang="en-US" sz="1801" b="1">
                <a:latin typeface="Segoe UI Semilight"/>
                <a:cs typeface="Segoe UI Semilight"/>
              </a:rPr>
              <a:t>major security breach</a:t>
            </a:r>
            <a:r>
              <a:rPr lang="en-US" sz="1801">
                <a:latin typeface="Segoe UI Semilight"/>
                <a:cs typeface="Segoe UI Semilight"/>
              </a:rPr>
              <a:t>.</a:t>
            </a:r>
          </a:p>
          <a:p>
            <a:pPr defTabSz="914411">
              <a:spcBef>
                <a:spcPts val="1801"/>
              </a:spcBef>
              <a:defRPr/>
            </a:pPr>
            <a:r>
              <a:rPr lang="en-US" sz="1801">
                <a:latin typeface="Segoe UI Semilight"/>
              </a:rPr>
              <a:t>Platform is a bridge builder between the business and IT. Citizen development </a:t>
            </a:r>
            <a:r>
              <a:rPr lang="en-US" sz="1801" b="1">
                <a:latin typeface="Segoe UI Semilight"/>
              </a:rPr>
              <a:t>saves $231k to $363k </a:t>
            </a:r>
            <a:r>
              <a:rPr lang="en-US" sz="1801">
                <a:latin typeface="Segoe UI Semilight"/>
              </a:rPr>
              <a:t>versus</a:t>
            </a:r>
            <a:r>
              <a:rPr lang="en-US" sz="1801" b="1">
                <a:latin typeface="Segoe UI Semilight"/>
              </a:rPr>
              <a:t> </a:t>
            </a:r>
            <a:r>
              <a:rPr lang="en-US" sz="1801">
                <a:latin typeface="Segoe UI Semilight"/>
              </a:rPr>
              <a:t>internal app development.</a:t>
            </a:r>
            <a:endParaRPr lang="en-US" sz="1801">
              <a:highlight>
                <a:srgbClr val="FFFF00"/>
              </a:highlight>
              <a:latin typeface="Segoe UI Semilight"/>
            </a:endParaRPr>
          </a:p>
          <a:p>
            <a:pPr defTabSz="914411">
              <a:spcBef>
                <a:spcPts val="1801"/>
              </a:spcBef>
              <a:defRPr/>
            </a:pPr>
            <a:endParaRPr lang="en-US" sz="1801">
              <a:latin typeface="Segoe UI Semilight"/>
            </a:endParaRPr>
          </a:p>
          <a:p>
            <a:pPr defTabSz="914411">
              <a:spcBef>
                <a:spcPts val="1801"/>
              </a:spcBef>
              <a:defRPr/>
            </a:pPr>
            <a:endParaRPr lang="en-US" sz="1801">
              <a:highlight>
                <a:srgbClr val="FFFF00"/>
              </a:highlight>
              <a:latin typeface="Segoe UI Semilight"/>
            </a:endParaRPr>
          </a:p>
          <a:p>
            <a:pPr defTabSz="914411">
              <a:spcBef>
                <a:spcPts val="1801"/>
              </a:spcBef>
              <a:defRPr/>
            </a:pPr>
            <a:endParaRPr lang="en-US" sz="1801">
              <a:latin typeface="Segoe UI Semilight"/>
            </a:endParaRPr>
          </a:p>
        </p:txBody>
      </p:sp>
      <p:pic>
        <p:nvPicPr>
          <p:cNvPr id="12" name="Graphic 11" descr="Group brainstorm">
            <a:extLst>
              <a:ext uri="{FF2B5EF4-FFF2-40B4-BE49-F238E27FC236}">
                <a16:creationId xmlns:a16="http://schemas.microsoft.com/office/drawing/2014/main" id="{9673C1ED-C31B-4370-8DC9-52CCB844F41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52107" y="1787124"/>
            <a:ext cx="572299" cy="571065"/>
          </a:xfrm>
          <a:prstGeom prst="rect">
            <a:avLst/>
          </a:prstGeom>
        </p:spPr>
      </p:pic>
      <p:pic>
        <p:nvPicPr>
          <p:cNvPr id="13" name="Graphic 12" descr="Bar graph with upward trend">
            <a:extLst>
              <a:ext uri="{FF2B5EF4-FFF2-40B4-BE49-F238E27FC236}">
                <a16:creationId xmlns:a16="http://schemas.microsoft.com/office/drawing/2014/main" id="{371CEBB8-F23E-48BA-BB85-49142D1C147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634332" y="2802914"/>
            <a:ext cx="528574" cy="341339"/>
          </a:xfrm>
          <a:prstGeom prst="rect">
            <a:avLst/>
          </a:prstGeom>
        </p:spPr>
      </p:pic>
      <p:pic>
        <p:nvPicPr>
          <p:cNvPr id="22" name="Graphic 21" descr="Cloud Computing">
            <a:extLst>
              <a:ext uri="{FF2B5EF4-FFF2-40B4-BE49-F238E27FC236}">
                <a16:creationId xmlns:a16="http://schemas.microsoft.com/office/drawing/2014/main" id="{D6088021-5FD7-490F-A44D-A6B25437835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84691" y="4352749"/>
            <a:ext cx="533508" cy="469518"/>
          </a:xfrm>
          <a:prstGeom prst="rect">
            <a:avLst/>
          </a:prstGeom>
        </p:spPr>
      </p:pic>
      <p:pic>
        <p:nvPicPr>
          <p:cNvPr id="24" name="Graphic 23" descr="Bridge scene">
            <a:extLst>
              <a:ext uri="{FF2B5EF4-FFF2-40B4-BE49-F238E27FC236}">
                <a16:creationId xmlns:a16="http://schemas.microsoft.com/office/drawing/2014/main" id="{6CA1C962-94DE-478F-A6A7-69E7E43CC30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5723061" y="5216250"/>
            <a:ext cx="502176" cy="324292"/>
          </a:xfrm>
          <a:prstGeom prst="rect">
            <a:avLst/>
          </a:prstGeom>
        </p:spPr>
      </p:pic>
      <p:sp>
        <p:nvSpPr>
          <p:cNvPr id="26" name="TextBox 25">
            <a:extLst>
              <a:ext uri="{FF2B5EF4-FFF2-40B4-BE49-F238E27FC236}">
                <a16:creationId xmlns:a16="http://schemas.microsoft.com/office/drawing/2014/main" id="{3CACE66B-7251-4E88-9FB3-2A56BB99FFE5}"/>
              </a:ext>
            </a:extLst>
          </p:cNvPr>
          <p:cNvSpPr txBox="1"/>
          <p:nvPr/>
        </p:nvSpPr>
        <p:spPr>
          <a:xfrm>
            <a:off x="895598" y="2044371"/>
            <a:ext cx="3917036" cy="3694986"/>
          </a:xfrm>
          <a:prstGeom prst="rect">
            <a:avLst/>
          </a:prstGeom>
          <a:noFill/>
        </p:spPr>
        <p:txBody>
          <a:bodyPr wrap="square">
            <a:spAutoFit/>
          </a:bodyPr>
          <a:lstStyle/>
          <a:p>
            <a:pPr defTabSz="914411">
              <a:defRPr/>
            </a:pPr>
            <a:endParaRPr lang="en-US" sz="1801">
              <a:latin typeface="Segoe UI Semilight"/>
            </a:endParaRPr>
          </a:p>
          <a:p>
            <a:pPr defTabSz="914411">
              <a:defRPr/>
            </a:pPr>
            <a:r>
              <a:rPr lang="en-US" sz="1801">
                <a:latin typeface="Segoe UI Semilight"/>
              </a:rPr>
              <a:t>Organization struggle to drive adoption for productivity and data visualization tools</a:t>
            </a:r>
          </a:p>
          <a:p>
            <a:pPr defTabSz="914411">
              <a:defRPr/>
            </a:pPr>
            <a:endParaRPr lang="en-US" sz="1801">
              <a:latin typeface="Segoe UI Semilight"/>
            </a:endParaRPr>
          </a:p>
          <a:p>
            <a:pPr defTabSz="914411">
              <a:defRPr/>
            </a:pPr>
            <a:r>
              <a:rPr lang="en-US" sz="1801">
                <a:latin typeface="Segoe UI Semilight"/>
              </a:rPr>
              <a:t>Employees losing time by switching applications and tools frequently</a:t>
            </a:r>
          </a:p>
          <a:p>
            <a:pPr defTabSz="914411">
              <a:defRPr/>
            </a:pPr>
            <a:endParaRPr lang="en-US" sz="1801">
              <a:latin typeface="Segoe UI Semilight"/>
            </a:endParaRPr>
          </a:p>
          <a:p>
            <a:pPr defTabSz="914411">
              <a:defRPr/>
            </a:pPr>
            <a:r>
              <a:rPr lang="en-US" sz="1801">
                <a:latin typeface="Segoe UI Semilight"/>
              </a:rPr>
              <a:t>Increased risk for security related issues with the use of publicly available applications</a:t>
            </a:r>
          </a:p>
          <a:p>
            <a:pPr defTabSz="914411">
              <a:defRPr/>
            </a:pPr>
            <a:endParaRPr lang="en-US" sz="1801">
              <a:latin typeface="Segoe UI Semilight"/>
            </a:endParaRPr>
          </a:p>
          <a:p>
            <a:pPr defTabSz="914411">
              <a:defRPr/>
            </a:pPr>
            <a:endParaRPr lang="en-US" sz="1801">
              <a:latin typeface="Segoe UI Semilight"/>
            </a:endParaRPr>
          </a:p>
        </p:txBody>
      </p:sp>
      <p:pic>
        <p:nvPicPr>
          <p:cNvPr id="28" name="Graphic 27" descr="Shield Cross with solid fill">
            <a:extLst>
              <a:ext uri="{FF2B5EF4-FFF2-40B4-BE49-F238E27FC236}">
                <a16:creationId xmlns:a16="http://schemas.microsoft.com/office/drawing/2014/main" id="{2B3B6ACF-F081-4C40-9DF1-7E8B2E6E632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340579" y="4418075"/>
            <a:ext cx="458724" cy="458724"/>
          </a:xfrm>
          <a:prstGeom prst="rect">
            <a:avLst/>
          </a:prstGeom>
        </p:spPr>
      </p:pic>
      <p:pic>
        <p:nvPicPr>
          <p:cNvPr id="30" name="Graphic 29" descr="Hourglass 60% with solid fill">
            <a:extLst>
              <a:ext uri="{FF2B5EF4-FFF2-40B4-BE49-F238E27FC236}">
                <a16:creationId xmlns:a16="http://schemas.microsoft.com/office/drawing/2014/main" id="{B90379F3-D617-4E85-AD24-F757734EAA9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04798" y="3505198"/>
            <a:ext cx="449180" cy="449180"/>
          </a:xfrm>
          <a:prstGeom prst="rect">
            <a:avLst/>
          </a:prstGeom>
        </p:spPr>
      </p:pic>
      <p:pic>
        <p:nvPicPr>
          <p:cNvPr id="32" name="Graphic 31" descr="Bar chart with solid fill">
            <a:extLst>
              <a:ext uri="{FF2B5EF4-FFF2-40B4-BE49-F238E27FC236}">
                <a16:creationId xmlns:a16="http://schemas.microsoft.com/office/drawing/2014/main" id="{7F68A240-9E58-40CE-8E32-0D20DC33FEC2}"/>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288756" y="2430376"/>
            <a:ext cx="449180" cy="449180"/>
          </a:xfrm>
          <a:prstGeom prst="rect">
            <a:avLst/>
          </a:prstGeom>
        </p:spPr>
      </p:pic>
      <p:sp>
        <p:nvSpPr>
          <p:cNvPr id="36" name="TextBox 35">
            <a:extLst>
              <a:ext uri="{FF2B5EF4-FFF2-40B4-BE49-F238E27FC236}">
                <a16:creationId xmlns:a16="http://schemas.microsoft.com/office/drawing/2014/main" id="{84DA6A52-0738-43EC-819C-8317D195BA85}"/>
              </a:ext>
            </a:extLst>
          </p:cNvPr>
          <p:cNvSpPr txBox="1"/>
          <p:nvPr/>
        </p:nvSpPr>
        <p:spPr>
          <a:xfrm>
            <a:off x="362552" y="1205937"/>
            <a:ext cx="4542935" cy="646587"/>
          </a:xfrm>
          <a:prstGeom prst="rect">
            <a:avLst/>
          </a:prstGeom>
          <a:noFill/>
        </p:spPr>
        <p:txBody>
          <a:bodyPr wrap="square">
            <a:spAutoFit/>
          </a:bodyPr>
          <a:lstStyle/>
          <a:p>
            <a:pPr defTabSz="914411">
              <a:defRPr/>
            </a:pPr>
            <a:r>
              <a:rPr lang="en-US" sz="1801" b="1">
                <a:latin typeface="Segoe UI Semilight"/>
              </a:rPr>
              <a:t>Common customer pain points in business operations:</a:t>
            </a:r>
          </a:p>
        </p:txBody>
      </p:sp>
      <p:sp>
        <p:nvSpPr>
          <p:cNvPr id="37" name="TextBox 36">
            <a:extLst>
              <a:ext uri="{FF2B5EF4-FFF2-40B4-BE49-F238E27FC236}">
                <a16:creationId xmlns:a16="http://schemas.microsoft.com/office/drawing/2014/main" id="{9465FCF1-B647-4D63-A37B-77147C63BCBA}"/>
              </a:ext>
            </a:extLst>
          </p:cNvPr>
          <p:cNvSpPr txBox="1"/>
          <p:nvPr/>
        </p:nvSpPr>
        <p:spPr>
          <a:xfrm>
            <a:off x="0" y="6481011"/>
            <a:ext cx="12288252" cy="523477"/>
          </a:xfrm>
          <a:prstGeom prst="rect">
            <a:avLst/>
          </a:prstGeom>
          <a:noFill/>
        </p:spPr>
        <p:txBody>
          <a:bodyPr wrap="square" rtlCol="0">
            <a:spAutoFit/>
          </a:bodyPr>
          <a:lstStyle/>
          <a:p>
            <a:pPr defTabSz="914411">
              <a:defRPr/>
            </a:pPr>
            <a:r>
              <a:rPr lang="en-US" sz="1401" i="1">
                <a:latin typeface="Segoe UI Semilight"/>
              </a:rPr>
              <a:t>Source: </a:t>
            </a:r>
            <a:r>
              <a:rPr lang="en-US" sz="1401">
                <a:latin typeface="Segoe UI Semilight"/>
              </a:rPr>
              <a:t>Forrester Consulting </a:t>
            </a:r>
            <a:r>
              <a:rPr lang="en-US" sz="1401">
                <a:latin typeface="SegoeUI"/>
                <a:hlinkClick r:id="rId17">
                  <a:extLst>
                    <a:ext uri="{A12FA001-AC4F-418D-AE19-62706E023703}">
                      <ahyp:hlinkClr xmlns:ahyp="http://schemas.microsoft.com/office/drawing/2018/hyperlinkcolor" val="tx"/>
                    </a:ext>
                  </a:extLst>
                </a:hlinkClick>
              </a:rPr>
              <a:t>Total Economic Impact™ Of using Microsoft Teams as a platform and Teams with Power Platform</a:t>
            </a:r>
            <a:endParaRPr lang="en-US" sz="1401">
              <a:latin typeface="SegoeUI"/>
            </a:endParaRPr>
          </a:p>
          <a:p>
            <a:pPr defTabSz="914411">
              <a:defRPr/>
            </a:pPr>
            <a:endParaRPr lang="en-US" sz="1401" i="1">
              <a:latin typeface="Segoe UI Semilight"/>
            </a:endParaRPr>
          </a:p>
        </p:txBody>
      </p:sp>
      <p:sp>
        <p:nvSpPr>
          <p:cNvPr id="39" name="TextBox 38">
            <a:extLst>
              <a:ext uri="{FF2B5EF4-FFF2-40B4-BE49-F238E27FC236}">
                <a16:creationId xmlns:a16="http://schemas.microsoft.com/office/drawing/2014/main" id="{AA2EAB97-B99E-4197-B1D7-2CB41814AAE9}"/>
              </a:ext>
            </a:extLst>
          </p:cNvPr>
          <p:cNvSpPr txBox="1"/>
          <p:nvPr/>
        </p:nvSpPr>
        <p:spPr>
          <a:xfrm>
            <a:off x="6556939" y="1230779"/>
            <a:ext cx="6096000" cy="369460"/>
          </a:xfrm>
          <a:prstGeom prst="rect">
            <a:avLst/>
          </a:prstGeom>
          <a:noFill/>
        </p:spPr>
        <p:txBody>
          <a:bodyPr wrap="square">
            <a:spAutoFit/>
          </a:bodyPr>
          <a:lstStyle/>
          <a:p>
            <a:pPr defTabSz="914411">
              <a:defRPr/>
            </a:pPr>
            <a:r>
              <a:rPr lang="en-US" sz="1801" b="1">
                <a:latin typeface="Segoe UI Semilight"/>
              </a:rPr>
              <a:t>Quantified benefits of Teams as a platform:</a:t>
            </a:r>
          </a:p>
        </p:txBody>
      </p:sp>
    </p:spTree>
    <p:extLst>
      <p:ext uri="{BB962C8B-B14F-4D97-AF65-F5344CB8AC3E}">
        <p14:creationId xmlns:p14="http://schemas.microsoft.com/office/powerpoint/2010/main" val="376819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F4A5-D694-4B3F-B2E0-F9DE1A554239}"/>
              </a:ext>
            </a:extLst>
          </p:cNvPr>
          <p:cNvSpPr>
            <a:spLocks noGrp="1"/>
          </p:cNvSpPr>
          <p:nvPr>
            <p:ph type="title"/>
          </p:nvPr>
        </p:nvSpPr>
        <p:spPr/>
        <p:txBody>
          <a:bodyPr/>
          <a:lstStyle/>
          <a:p>
            <a:r>
              <a:rPr lang="en-US"/>
              <a:t>Next Step: Start with a Scenario . . .</a:t>
            </a:r>
          </a:p>
        </p:txBody>
      </p:sp>
      <p:sp>
        <p:nvSpPr>
          <p:cNvPr id="53" name="Rectangle 52">
            <a:extLst>
              <a:ext uri="{FF2B5EF4-FFF2-40B4-BE49-F238E27FC236}">
                <a16:creationId xmlns:a16="http://schemas.microsoft.com/office/drawing/2014/main" id="{FD55FD4A-1F3D-4048-BF1D-47AD641E5DED}"/>
              </a:ext>
            </a:extLst>
          </p:cNvPr>
          <p:cNvSpPr/>
          <p:nvPr/>
        </p:nvSpPr>
        <p:spPr bwMode="auto">
          <a:xfrm>
            <a:off x="419101" y="1502580"/>
            <a:ext cx="11353801" cy="2703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85" fontAlgn="base">
              <a:spcBef>
                <a:spcPct val="0"/>
              </a:spcBef>
              <a:spcAft>
                <a:spcPct val="0"/>
              </a:spcAft>
              <a:defRPr/>
            </a:pPr>
            <a:endParaRPr lang="en-US" sz="1401">
              <a:solidFill>
                <a:srgbClr val="000000"/>
              </a:solidFill>
              <a:latin typeface="Segoe UI"/>
              <a:cs typeface="Segoe UI" pitchFamily="34" charset="0"/>
            </a:endParaRPr>
          </a:p>
        </p:txBody>
      </p:sp>
      <p:sp>
        <p:nvSpPr>
          <p:cNvPr id="54" name="Rectangle: Rounded Corners 53">
            <a:extLst>
              <a:ext uri="{FF2B5EF4-FFF2-40B4-BE49-F238E27FC236}">
                <a16:creationId xmlns:a16="http://schemas.microsoft.com/office/drawing/2014/main" id="{7303F426-1F3C-4F66-BBB9-8E17A492AC71}"/>
              </a:ext>
            </a:extLst>
          </p:cNvPr>
          <p:cNvSpPr/>
          <p:nvPr/>
        </p:nvSpPr>
        <p:spPr bwMode="auto">
          <a:xfrm>
            <a:off x="626864" y="1327777"/>
            <a:ext cx="1645920" cy="338329"/>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85" fontAlgn="base">
              <a:spcBef>
                <a:spcPct val="0"/>
              </a:spcBef>
              <a:spcAft>
                <a:spcPct val="0"/>
              </a:spcAft>
              <a:defRPr/>
            </a:pPr>
            <a:r>
              <a:rPr lang="en-US" sz="1200">
                <a:solidFill>
                  <a:srgbClr val="4B53BC"/>
                </a:solidFill>
                <a:latin typeface="Segoe UI Semibold"/>
                <a:cs typeface="Segoe UI Semilight" charset="0"/>
              </a:rPr>
              <a:t>Industry vertical</a:t>
            </a:r>
          </a:p>
        </p:txBody>
      </p:sp>
      <p:grpSp>
        <p:nvGrpSpPr>
          <p:cNvPr id="4" name="Group 3">
            <a:extLst>
              <a:ext uri="{FF2B5EF4-FFF2-40B4-BE49-F238E27FC236}">
                <a16:creationId xmlns:a16="http://schemas.microsoft.com/office/drawing/2014/main" id="{933989C2-AD8C-4A0F-B75B-D18EE9AEF4A4}"/>
              </a:ext>
            </a:extLst>
          </p:cNvPr>
          <p:cNvGrpSpPr/>
          <p:nvPr/>
        </p:nvGrpSpPr>
        <p:grpSpPr>
          <a:xfrm>
            <a:off x="626865" y="1910239"/>
            <a:ext cx="10855145" cy="2135969"/>
            <a:chOff x="626864" y="1815704"/>
            <a:chExt cx="10855144" cy="2135969"/>
          </a:xfrm>
        </p:grpSpPr>
        <p:sp>
          <p:nvSpPr>
            <p:cNvPr id="21" name="TextBox 20">
              <a:extLst>
                <a:ext uri="{FF2B5EF4-FFF2-40B4-BE49-F238E27FC236}">
                  <a16:creationId xmlns:a16="http://schemas.microsoft.com/office/drawing/2014/main" id="{C7D42D85-95E8-40E9-99C5-46B6FD527287}"/>
                </a:ext>
              </a:extLst>
            </p:cNvPr>
            <p:cNvSpPr txBox="1"/>
            <p:nvPr/>
          </p:nvSpPr>
          <p:spPr>
            <a:xfrm>
              <a:off x="1218468" y="1815704"/>
              <a:ext cx="2872787" cy="2135969"/>
            </a:xfrm>
            <a:prstGeom prst="rect">
              <a:avLst/>
            </a:prstGeom>
            <a:noFill/>
          </p:spPr>
          <p:txBody>
            <a:bodyPr wrap="square" lIns="0" tIns="0" rIns="0" bIns="0" rtlCol="0">
              <a:spAutoFit/>
            </a:bodyPr>
            <a:lstStyle/>
            <a:p>
              <a:pPr defTabSz="914411">
                <a:lnSpc>
                  <a:spcPct val="90000"/>
                </a:lnSpc>
                <a:spcBef>
                  <a:spcPts val="300"/>
                </a:spcBef>
                <a:defRPr/>
              </a:pPr>
              <a:r>
                <a:rPr lang="en-US" sz="1200">
                  <a:solidFill>
                    <a:srgbClr val="000000"/>
                  </a:solidFill>
                  <a:latin typeface="Segoe UI Semibold"/>
                </a:rPr>
                <a:t>Airlines, transportation</a:t>
              </a:r>
            </a:p>
            <a:p>
              <a:pPr defTabSz="914411">
                <a:lnSpc>
                  <a:spcPct val="90000"/>
                </a:lnSpc>
                <a:spcBef>
                  <a:spcPts val="300"/>
                </a:spcBef>
                <a:defRPr/>
              </a:pPr>
              <a:r>
                <a:rPr lang="en-US" sz="1200">
                  <a:solidFill>
                    <a:srgbClr val="000000"/>
                  </a:solidFill>
                  <a:latin typeface="Segoe UI"/>
                </a:rPr>
                <a:t>Flight/route crew communication hub</a:t>
              </a:r>
            </a:p>
            <a:p>
              <a:pPr defTabSz="914411">
                <a:lnSpc>
                  <a:spcPct val="90000"/>
                </a:lnSpc>
                <a:spcBef>
                  <a:spcPts val="300"/>
                </a:spcBef>
                <a:defRPr/>
              </a:pPr>
              <a:r>
                <a:rPr lang="en-US" sz="1200">
                  <a:solidFill>
                    <a:srgbClr val="000000"/>
                  </a:solidFill>
                  <a:latin typeface="Segoe UI"/>
                </a:rPr>
                <a:t>Local crew shift management</a:t>
              </a:r>
            </a:p>
            <a:p>
              <a:pPr defTabSz="914411">
                <a:lnSpc>
                  <a:spcPct val="90000"/>
                </a:lnSpc>
                <a:spcBef>
                  <a:spcPts val="300"/>
                </a:spcBef>
                <a:defRPr/>
              </a:pPr>
              <a:br>
                <a:rPr lang="en-US" sz="1200">
                  <a:solidFill>
                    <a:srgbClr val="000000"/>
                  </a:solidFill>
                  <a:latin typeface="Segoe UI"/>
                </a:rPr>
              </a:br>
              <a:r>
                <a:rPr lang="en-US" sz="1200">
                  <a:solidFill>
                    <a:srgbClr val="000000"/>
                  </a:solidFill>
                  <a:latin typeface="Segoe UI Semibold"/>
                </a:rPr>
                <a:t>Financial services</a:t>
              </a:r>
            </a:p>
            <a:p>
              <a:pPr defTabSz="914411">
                <a:lnSpc>
                  <a:spcPct val="90000"/>
                </a:lnSpc>
                <a:spcBef>
                  <a:spcPts val="300"/>
                </a:spcBef>
                <a:defRPr/>
              </a:pPr>
              <a:r>
                <a:rPr lang="en-US" sz="1200">
                  <a:solidFill>
                    <a:srgbClr val="000000"/>
                  </a:solidFill>
                  <a:latin typeface="Segoe UI"/>
                </a:rPr>
                <a:t>Proposal Manager for commercial banking</a:t>
              </a:r>
            </a:p>
            <a:p>
              <a:pPr defTabSz="914411">
                <a:lnSpc>
                  <a:spcPct val="90000"/>
                </a:lnSpc>
                <a:spcBef>
                  <a:spcPts val="300"/>
                </a:spcBef>
                <a:defRPr/>
              </a:pPr>
              <a:r>
                <a:rPr lang="en-US" sz="1200">
                  <a:solidFill>
                    <a:srgbClr val="000000"/>
                  </a:solidFill>
                  <a:latin typeface="Segoe UI"/>
                </a:rPr>
                <a:t>Content sharing with compliance </a:t>
              </a:r>
              <a:br>
                <a:rPr lang="en-US" sz="1200">
                  <a:solidFill>
                    <a:srgbClr val="000000"/>
                  </a:solidFill>
                  <a:latin typeface="Segoe UI"/>
                </a:rPr>
              </a:br>
              <a:endParaRPr lang="en-US" sz="1200">
                <a:solidFill>
                  <a:srgbClr val="000000"/>
                </a:solidFill>
                <a:latin typeface="Segoe UI Semibold"/>
              </a:endParaRPr>
            </a:p>
            <a:p>
              <a:pPr defTabSz="914411">
                <a:lnSpc>
                  <a:spcPct val="90000"/>
                </a:lnSpc>
                <a:spcBef>
                  <a:spcPts val="300"/>
                </a:spcBef>
                <a:defRPr/>
              </a:pPr>
              <a:r>
                <a:rPr lang="en-US" sz="1200">
                  <a:solidFill>
                    <a:srgbClr val="000000"/>
                  </a:solidFill>
                  <a:latin typeface="Segoe UI Semibold"/>
                </a:rPr>
                <a:t>Retail and consumer g</a:t>
              </a:r>
              <a:r>
                <a:rPr lang="en-US" sz="1200" err="1">
                  <a:solidFill>
                    <a:srgbClr val="000000"/>
                  </a:solidFill>
                  <a:latin typeface="Segoe UI Semibold"/>
                </a:rPr>
                <a:t>oods</a:t>
              </a:r>
              <a:endParaRPr lang="en-US" sz="1200">
                <a:solidFill>
                  <a:srgbClr val="000000"/>
                </a:solidFill>
                <a:latin typeface="Segoe UI Semibold"/>
              </a:endParaRPr>
            </a:p>
            <a:p>
              <a:pPr defTabSz="914411">
                <a:lnSpc>
                  <a:spcPct val="90000"/>
                </a:lnSpc>
                <a:spcBef>
                  <a:spcPts val="300"/>
                </a:spcBef>
                <a:defRPr/>
              </a:pPr>
              <a:r>
                <a:rPr lang="en-US" sz="1200">
                  <a:solidFill>
                    <a:srgbClr val="000000"/>
                  </a:solidFill>
                  <a:latin typeface="Segoe UI"/>
                </a:rPr>
                <a:t>Supply chain real-time collaboration</a:t>
              </a:r>
            </a:p>
            <a:p>
              <a:pPr defTabSz="914411">
                <a:lnSpc>
                  <a:spcPct val="90000"/>
                </a:lnSpc>
                <a:spcBef>
                  <a:spcPts val="300"/>
                </a:spcBef>
                <a:defRPr/>
              </a:pPr>
              <a:r>
                <a:rPr lang="en-US" sz="1200">
                  <a:solidFill>
                    <a:srgbClr val="000000"/>
                  </a:solidFill>
                  <a:latin typeface="Segoe UI"/>
                </a:rPr>
                <a:t>Shift, pricing, and inventory management</a:t>
              </a:r>
            </a:p>
          </p:txBody>
        </p:sp>
        <p:sp>
          <p:nvSpPr>
            <p:cNvPr id="31" name="Rectangle 30">
              <a:extLst>
                <a:ext uri="{FF2B5EF4-FFF2-40B4-BE49-F238E27FC236}">
                  <a16:creationId xmlns:a16="http://schemas.microsoft.com/office/drawing/2014/main" id="{CB9EFAA6-1D63-4F4F-9678-A7C83CFACB32}"/>
                </a:ext>
              </a:extLst>
            </p:cNvPr>
            <p:cNvSpPr/>
            <p:nvPr/>
          </p:nvSpPr>
          <p:spPr>
            <a:xfrm>
              <a:off x="5114099" y="1815704"/>
              <a:ext cx="2872787" cy="2135969"/>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Mining, oil, and gas</a:t>
              </a:r>
            </a:p>
            <a:p>
              <a:pPr defTabSz="914411">
                <a:lnSpc>
                  <a:spcPct val="90000"/>
                </a:lnSpc>
                <a:spcBef>
                  <a:spcPts val="300"/>
                </a:spcBef>
                <a:defRPr/>
              </a:pPr>
              <a:r>
                <a:rPr lang="en-US" sz="1200">
                  <a:solidFill>
                    <a:srgbClr val="000000"/>
                  </a:solidFill>
                  <a:latin typeface="Segoe UI"/>
                </a:rPr>
                <a:t>New location development </a:t>
              </a:r>
            </a:p>
            <a:p>
              <a:pPr defTabSz="914411">
                <a:lnSpc>
                  <a:spcPct val="90000"/>
                </a:lnSpc>
                <a:spcBef>
                  <a:spcPts val="300"/>
                </a:spcBef>
                <a:defRPr/>
              </a:pPr>
              <a:r>
                <a:rPr lang="en-US" sz="1200">
                  <a:solidFill>
                    <a:srgbClr val="000000"/>
                  </a:solidFill>
                  <a:latin typeface="Segoe UI"/>
                </a:rPr>
                <a:t>Daily quality monitoring and analysis</a:t>
              </a:r>
            </a:p>
            <a:p>
              <a:pPr defTabSz="914411">
                <a:lnSpc>
                  <a:spcPct val="90000"/>
                </a:lnSpc>
                <a:spcBef>
                  <a:spcPts val="300"/>
                </a:spcBef>
                <a:defRPr/>
              </a:pPr>
              <a:br>
                <a:rPr lang="en-US" sz="1200">
                  <a:solidFill>
                    <a:srgbClr val="000000"/>
                  </a:solidFill>
                  <a:latin typeface="Segoe UI"/>
                </a:rPr>
              </a:br>
              <a:r>
                <a:rPr lang="en-US" sz="1200">
                  <a:solidFill>
                    <a:srgbClr val="000000"/>
                  </a:solidFill>
                  <a:latin typeface="Segoe UI Semibold"/>
                </a:rPr>
                <a:t>Government</a:t>
              </a:r>
            </a:p>
            <a:p>
              <a:pPr defTabSz="914411">
                <a:lnSpc>
                  <a:spcPct val="90000"/>
                </a:lnSpc>
                <a:spcBef>
                  <a:spcPts val="300"/>
                </a:spcBef>
                <a:defRPr/>
              </a:pPr>
              <a:r>
                <a:rPr lang="en-US" sz="1200">
                  <a:solidFill>
                    <a:srgbClr val="000000"/>
                  </a:solidFill>
                  <a:latin typeface="Segoe UI"/>
                </a:rPr>
                <a:t>Emergency/disaster response and recovery</a:t>
              </a:r>
            </a:p>
            <a:p>
              <a:pPr defTabSz="914411">
                <a:lnSpc>
                  <a:spcPct val="90000"/>
                </a:lnSpc>
                <a:spcBef>
                  <a:spcPts val="300"/>
                </a:spcBef>
                <a:defRPr/>
              </a:pPr>
              <a:r>
                <a:rPr lang="en-US" sz="1200">
                  <a:solidFill>
                    <a:srgbClr val="000000"/>
                  </a:solidFill>
                  <a:latin typeface="Segoe UI"/>
                </a:rPr>
                <a:t>Citizen service: permitting and licensing</a:t>
              </a:r>
            </a:p>
            <a:p>
              <a:pPr defTabSz="914411">
                <a:lnSpc>
                  <a:spcPct val="90000"/>
                </a:lnSpc>
                <a:spcBef>
                  <a:spcPts val="300"/>
                </a:spcBef>
                <a:defRPr/>
              </a:pPr>
              <a:br>
                <a:rPr lang="en-US" sz="1200">
                  <a:solidFill>
                    <a:srgbClr val="000000"/>
                  </a:solidFill>
                  <a:latin typeface="Segoe UI"/>
                </a:rPr>
              </a:br>
              <a:r>
                <a:rPr lang="en-US" sz="1200">
                  <a:solidFill>
                    <a:srgbClr val="000000"/>
                  </a:solidFill>
                  <a:latin typeface="Segoe UI Semibold"/>
                </a:rPr>
                <a:t>Healthcare</a:t>
              </a:r>
            </a:p>
            <a:p>
              <a:pPr defTabSz="914411">
                <a:lnSpc>
                  <a:spcPct val="90000"/>
                </a:lnSpc>
                <a:spcBef>
                  <a:spcPts val="300"/>
                </a:spcBef>
                <a:defRPr/>
              </a:pPr>
              <a:r>
                <a:rPr lang="en-US" sz="1200">
                  <a:solidFill>
                    <a:srgbClr val="000000"/>
                  </a:solidFill>
                  <a:latin typeface="Segoe UI"/>
                </a:rPr>
                <a:t>Patient care coordination</a:t>
              </a:r>
            </a:p>
            <a:p>
              <a:pPr defTabSz="914411">
                <a:lnSpc>
                  <a:spcPct val="90000"/>
                </a:lnSpc>
                <a:spcBef>
                  <a:spcPts val="300"/>
                </a:spcBef>
                <a:defRPr/>
              </a:pPr>
              <a:r>
                <a:rPr lang="en-US" sz="1200">
                  <a:solidFill>
                    <a:srgbClr val="000000"/>
                  </a:solidFill>
                  <a:latin typeface="Segoe UI"/>
                </a:rPr>
                <a:t>Telemedicine</a:t>
              </a:r>
            </a:p>
          </p:txBody>
        </p:sp>
        <p:sp>
          <p:nvSpPr>
            <p:cNvPr id="35" name="Rectangle 34">
              <a:extLst>
                <a:ext uri="{FF2B5EF4-FFF2-40B4-BE49-F238E27FC236}">
                  <a16:creationId xmlns:a16="http://schemas.microsoft.com/office/drawing/2014/main" id="{2F409680-36E8-4DF0-91DB-BDE065E92F57}"/>
                </a:ext>
              </a:extLst>
            </p:cNvPr>
            <p:cNvSpPr/>
            <p:nvPr/>
          </p:nvSpPr>
          <p:spPr>
            <a:xfrm>
              <a:off x="9009727" y="1815704"/>
              <a:ext cx="2472281" cy="2135969"/>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Manufacturing</a:t>
              </a:r>
            </a:p>
            <a:p>
              <a:pPr defTabSz="914411">
                <a:lnSpc>
                  <a:spcPct val="90000"/>
                </a:lnSpc>
                <a:spcBef>
                  <a:spcPts val="300"/>
                </a:spcBef>
                <a:defRPr/>
              </a:pPr>
              <a:r>
                <a:rPr lang="en-US" sz="1200">
                  <a:solidFill>
                    <a:srgbClr val="000000"/>
                  </a:solidFill>
                  <a:latin typeface="Segoe UI"/>
                </a:rPr>
                <a:t>Key accounts inventory, logistics</a:t>
              </a:r>
            </a:p>
            <a:p>
              <a:pPr defTabSz="914411">
                <a:lnSpc>
                  <a:spcPct val="90000"/>
                </a:lnSpc>
                <a:spcBef>
                  <a:spcPts val="300"/>
                </a:spcBef>
                <a:defRPr/>
              </a:pPr>
              <a:r>
                <a:rPr lang="en-US" sz="1200">
                  <a:solidFill>
                    <a:srgbClr val="000000"/>
                  </a:solidFill>
                  <a:latin typeface="Segoe UI"/>
                </a:rPr>
                <a:t>Change order services</a:t>
              </a:r>
            </a:p>
            <a:p>
              <a:pPr defTabSz="914411">
                <a:lnSpc>
                  <a:spcPct val="90000"/>
                </a:lnSpc>
                <a:spcBef>
                  <a:spcPts val="300"/>
                </a:spcBef>
                <a:defRPr/>
              </a:pPr>
              <a:br>
                <a:rPr lang="en-US" sz="1200">
                  <a:solidFill>
                    <a:srgbClr val="000000"/>
                  </a:solidFill>
                  <a:latin typeface="Segoe UI"/>
                </a:rPr>
              </a:br>
              <a:r>
                <a:rPr lang="en-US" sz="1200">
                  <a:solidFill>
                    <a:srgbClr val="000000"/>
                  </a:solidFill>
                  <a:latin typeface="Segoe UI Semibold"/>
                </a:rPr>
                <a:t>Power and utilities</a:t>
              </a:r>
            </a:p>
            <a:p>
              <a:pPr defTabSz="914411">
                <a:lnSpc>
                  <a:spcPct val="90000"/>
                </a:lnSpc>
                <a:spcBef>
                  <a:spcPts val="300"/>
                </a:spcBef>
                <a:defRPr/>
              </a:pPr>
              <a:r>
                <a:rPr lang="en-US" sz="1200">
                  <a:solidFill>
                    <a:srgbClr val="000000"/>
                  </a:solidFill>
                  <a:latin typeface="Segoe UI"/>
                </a:rPr>
                <a:t>Field service real-time remote assist</a:t>
              </a:r>
            </a:p>
            <a:p>
              <a:pPr defTabSz="914411">
                <a:lnSpc>
                  <a:spcPct val="90000"/>
                </a:lnSpc>
                <a:spcBef>
                  <a:spcPts val="300"/>
                </a:spcBef>
                <a:defRPr/>
              </a:pPr>
              <a:r>
                <a:rPr lang="en-US" sz="1200">
                  <a:solidFill>
                    <a:srgbClr val="000000"/>
                  </a:solidFill>
                  <a:latin typeface="Segoe UI"/>
                </a:rPr>
                <a:t>Billing and customer management</a:t>
              </a:r>
            </a:p>
            <a:p>
              <a:pPr defTabSz="914411">
                <a:lnSpc>
                  <a:spcPct val="90000"/>
                </a:lnSpc>
                <a:spcBef>
                  <a:spcPts val="300"/>
                </a:spcBef>
                <a:defRPr/>
              </a:pPr>
              <a:br>
                <a:rPr lang="en-US" sz="1200">
                  <a:solidFill>
                    <a:srgbClr val="000000"/>
                  </a:solidFill>
                  <a:latin typeface="Segoe UI"/>
                </a:rPr>
              </a:br>
              <a:r>
                <a:rPr lang="en-US" sz="1200">
                  <a:solidFill>
                    <a:srgbClr val="000000"/>
                  </a:solidFill>
                  <a:latin typeface="Segoe UI Semibold"/>
                </a:rPr>
                <a:t>Real estate and construction</a:t>
              </a:r>
            </a:p>
            <a:p>
              <a:pPr defTabSz="914411">
                <a:lnSpc>
                  <a:spcPct val="90000"/>
                </a:lnSpc>
                <a:spcBef>
                  <a:spcPts val="300"/>
                </a:spcBef>
                <a:defRPr/>
              </a:pPr>
              <a:r>
                <a:rPr lang="en-US" sz="1200">
                  <a:solidFill>
                    <a:srgbClr val="000000"/>
                  </a:solidFill>
                  <a:latin typeface="Segoe UI"/>
                </a:rPr>
                <a:t>Leasing office tenant management</a:t>
              </a:r>
            </a:p>
            <a:p>
              <a:pPr defTabSz="914411">
                <a:lnSpc>
                  <a:spcPct val="90000"/>
                </a:lnSpc>
                <a:spcBef>
                  <a:spcPts val="300"/>
                </a:spcBef>
                <a:defRPr/>
              </a:pPr>
              <a:r>
                <a:rPr lang="en-US" sz="1200">
                  <a:solidFill>
                    <a:srgbClr val="000000"/>
                  </a:solidFill>
                  <a:latin typeface="Segoe UI"/>
                </a:rPr>
                <a:t>Real estate customer engagement</a:t>
              </a:r>
              <a:endParaRPr lang="en-US" sz="1100">
                <a:solidFill>
                  <a:srgbClr val="000000"/>
                </a:solidFill>
                <a:latin typeface="Segoe UI Semilight"/>
              </a:endParaRPr>
            </a:p>
          </p:txBody>
        </p:sp>
        <p:grpSp>
          <p:nvGrpSpPr>
            <p:cNvPr id="91" name="Group 90">
              <a:extLst>
                <a:ext uri="{FF2B5EF4-FFF2-40B4-BE49-F238E27FC236}">
                  <a16:creationId xmlns:a16="http://schemas.microsoft.com/office/drawing/2014/main" id="{D802496C-5927-451B-BAFB-CDF37B091789}"/>
                </a:ext>
              </a:extLst>
            </p:cNvPr>
            <p:cNvGrpSpPr/>
            <p:nvPr/>
          </p:nvGrpSpPr>
          <p:grpSpPr>
            <a:xfrm>
              <a:off x="626864" y="1815704"/>
              <a:ext cx="365760" cy="365760"/>
              <a:chOff x="626864" y="1817158"/>
              <a:chExt cx="457200" cy="457200"/>
            </a:xfrm>
          </p:grpSpPr>
          <p:sp>
            <p:nvSpPr>
              <p:cNvPr id="30" name="Oval 29">
                <a:extLst>
                  <a:ext uri="{FF2B5EF4-FFF2-40B4-BE49-F238E27FC236}">
                    <a16:creationId xmlns:a16="http://schemas.microsoft.com/office/drawing/2014/main" id="{5C94FDBB-E866-48D8-855A-EC1CED5DC4A6}"/>
                  </a:ext>
                </a:extLst>
              </p:cNvPr>
              <p:cNvSpPr/>
              <p:nvPr/>
            </p:nvSpPr>
            <p:spPr bwMode="auto">
              <a:xfrm>
                <a:off x="626864"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2" name="Airplane_E709" title="Icon of an airplane">
                <a:extLst>
                  <a:ext uri="{FF2B5EF4-FFF2-40B4-BE49-F238E27FC236}">
                    <a16:creationId xmlns:a16="http://schemas.microsoft.com/office/drawing/2014/main" id="{EF5EF2D5-A65E-4287-9601-CA7325F9A4F7}"/>
                  </a:ext>
                </a:extLst>
              </p:cNvPr>
              <p:cNvSpPr>
                <a:spLocks noChangeAspect="1"/>
              </p:cNvSpPr>
              <p:nvPr/>
            </p:nvSpPr>
            <p:spPr bwMode="auto">
              <a:xfrm>
                <a:off x="762888" y="1930899"/>
                <a:ext cx="226717" cy="22971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3" name="Group 92">
              <a:extLst>
                <a:ext uri="{FF2B5EF4-FFF2-40B4-BE49-F238E27FC236}">
                  <a16:creationId xmlns:a16="http://schemas.microsoft.com/office/drawing/2014/main" id="{EFB301AD-F8B1-412A-B81C-17AB642DFB81}"/>
                </a:ext>
              </a:extLst>
            </p:cNvPr>
            <p:cNvGrpSpPr/>
            <p:nvPr/>
          </p:nvGrpSpPr>
          <p:grpSpPr>
            <a:xfrm>
              <a:off x="626864" y="3376877"/>
              <a:ext cx="365760" cy="365760"/>
              <a:chOff x="626864" y="3385055"/>
              <a:chExt cx="457200" cy="457200"/>
            </a:xfrm>
          </p:grpSpPr>
          <p:sp>
            <p:nvSpPr>
              <p:cNvPr id="34" name="Oval 33">
                <a:extLst>
                  <a:ext uri="{FF2B5EF4-FFF2-40B4-BE49-F238E27FC236}">
                    <a16:creationId xmlns:a16="http://schemas.microsoft.com/office/drawing/2014/main" id="{0ADBEC09-55EE-4A53-80B4-7E227560D7EB}"/>
                  </a:ext>
                </a:extLst>
              </p:cNvPr>
              <p:cNvSpPr/>
              <p:nvPr/>
            </p:nvSpPr>
            <p:spPr bwMode="auto">
              <a:xfrm>
                <a:off x="626864"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4" name="bag" title="Icon of a handbag">
                <a:extLst>
                  <a:ext uri="{FF2B5EF4-FFF2-40B4-BE49-F238E27FC236}">
                    <a16:creationId xmlns:a16="http://schemas.microsoft.com/office/drawing/2014/main" id="{54243A15-EB2F-4260-B8B9-518E640563A7}"/>
                  </a:ext>
                </a:extLst>
              </p:cNvPr>
              <p:cNvSpPr>
                <a:spLocks noChangeAspect="1" noEditPoints="1"/>
              </p:cNvSpPr>
              <p:nvPr/>
            </p:nvSpPr>
            <p:spPr bwMode="auto">
              <a:xfrm>
                <a:off x="760853" y="3496108"/>
                <a:ext cx="189222" cy="23509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4" name="Group 93">
              <a:extLst>
                <a:ext uri="{FF2B5EF4-FFF2-40B4-BE49-F238E27FC236}">
                  <a16:creationId xmlns:a16="http://schemas.microsoft.com/office/drawing/2014/main" id="{643B969A-EC1E-4F1E-B10D-A874F134720B}"/>
                </a:ext>
              </a:extLst>
            </p:cNvPr>
            <p:cNvGrpSpPr/>
            <p:nvPr/>
          </p:nvGrpSpPr>
          <p:grpSpPr>
            <a:xfrm>
              <a:off x="4522495" y="1815704"/>
              <a:ext cx="365760" cy="365760"/>
              <a:chOff x="4522495" y="1817158"/>
              <a:chExt cx="457200" cy="457200"/>
            </a:xfrm>
          </p:grpSpPr>
          <p:sp>
            <p:nvSpPr>
              <p:cNvPr id="36" name="Oval 35">
                <a:extLst>
                  <a:ext uri="{FF2B5EF4-FFF2-40B4-BE49-F238E27FC236}">
                    <a16:creationId xmlns:a16="http://schemas.microsoft.com/office/drawing/2014/main" id="{835F5A9F-49A3-42ED-A115-3FAABAE64DCD}"/>
                  </a:ext>
                </a:extLst>
              </p:cNvPr>
              <p:cNvSpPr/>
              <p:nvPr/>
            </p:nvSpPr>
            <p:spPr bwMode="auto">
              <a:xfrm>
                <a:off x="4522495"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5" name="Steam_engine" title="Icon of a steam engine train">
                <a:extLst>
                  <a:ext uri="{FF2B5EF4-FFF2-40B4-BE49-F238E27FC236}">
                    <a16:creationId xmlns:a16="http://schemas.microsoft.com/office/drawing/2014/main" id="{8A69AA40-21BA-4EA4-B6AF-47E3E4787F54}"/>
                  </a:ext>
                </a:extLst>
              </p:cNvPr>
              <p:cNvSpPr>
                <a:spLocks noChangeAspect="1" noEditPoints="1"/>
              </p:cNvSpPr>
              <p:nvPr/>
            </p:nvSpPr>
            <p:spPr bwMode="auto">
              <a:xfrm>
                <a:off x="4678681" y="1917878"/>
                <a:ext cx="144828" cy="255760"/>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6" name="Group 95">
              <a:extLst>
                <a:ext uri="{FF2B5EF4-FFF2-40B4-BE49-F238E27FC236}">
                  <a16:creationId xmlns:a16="http://schemas.microsoft.com/office/drawing/2014/main" id="{66A3F879-D23F-44CA-B973-2BFFEC7C09CB}"/>
                </a:ext>
              </a:extLst>
            </p:cNvPr>
            <p:cNvGrpSpPr/>
            <p:nvPr/>
          </p:nvGrpSpPr>
          <p:grpSpPr>
            <a:xfrm>
              <a:off x="4522495" y="2596291"/>
              <a:ext cx="365760" cy="365760"/>
              <a:chOff x="4522495" y="2613570"/>
              <a:chExt cx="457200" cy="457200"/>
            </a:xfrm>
          </p:grpSpPr>
          <p:sp>
            <p:nvSpPr>
              <p:cNvPr id="37" name="Oval 36">
                <a:extLst>
                  <a:ext uri="{FF2B5EF4-FFF2-40B4-BE49-F238E27FC236}">
                    <a16:creationId xmlns:a16="http://schemas.microsoft.com/office/drawing/2014/main" id="{4441ED4F-E61D-4C32-8F23-6C51D83A6F7D}"/>
                  </a:ext>
                </a:extLst>
              </p:cNvPr>
              <p:cNvSpPr/>
              <p:nvPr/>
            </p:nvSpPr>
            <p:spPr bwMode="auto">
              <a:xfrm>
                <a:off x="4522495"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6" name="building_9" title="Icon of a building with columns in a row and a triangular top and a flag atop it">
                <a:extLst>
                  <a:ext uri="{FF2B5EF4-FFF2-40B4-BE49-F238E27FC236}">
                    <a16:creationId xmlns:a16="http://schemas.microsoft.com/office/drawing/2014/main" id="{07F594C2-AB94-4D68-BC27-53A38D71ADD5}"/>
                  </a:ext>
                </a:extLst>
              </p:cNvPr>
              <p:cNvSpPr>
                <a:spLocks noChangeAspect="1" noEditPoints="1"/>
              </p:cNvSpPr>
              <p:nvPr/>
            </p:nvSpPr>
            <p:spPr bwMode="auto">
              <a:xfrm>
                <a:off x="4633631" y="2718980"/>
                <a:ext cx="234928" cy="23950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5" name="Group 94">
              <a:extLst>
                <a:ext uri="{FF2B5EF4-FFF2-40B4-BE49-F238E27FC236}">
                  <a16:creationId xmlns:a16="http://schemas.microsoft.com/office/drawing/2014/main" id="{8E510AF9-F9B3-4B50-9B5C-B4444724A620}"/>
                </a:ext>
              </a:extLst>
            </p:cNvPr>
            <p:cNvGrpSpPr/>
            <p:nvPr/>
          </p:nvGrpSpPr>
          <p:grpSpPr>
            <a:xfrm>
              <a:off x="4522495" y="3376877"/>
              <a:ext cx="365760" cy="365760"/>
              <a:chOff x="4522495" y="3385055"/>
              <a:chExt cx="457200" cy="457200"/>
            </a:xfrm>
          </p:grpSpPr>
          <p:sp>
            <p:nvSpPr>
              <p:cNvPr id="40" name="Oval 39">
                <a:extLst>
                  <a:ext uri="{FF2B5EF4-FFF2-40B4-BE49-F238E27FC236}">
                    <a16:creationId xmlns:a16="http://schemas.microsoft.com/office/drawing/2014/main" id="{4326A8BD-B636-49A6-BA0E-465107E2F299}"/>
                  </a:ext>
                </a:extLst>
              </p:cNvPr>
              <p:cNvSpPr/>
              <p:nvPr/>
            </p:nvSpPr>
            <p:spPr bwMode="auto">
              <a:xfrm>
                <a:off x="4522495"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7" name="Freeform 9" title="Icon of a heart with a heartbeat monitor line through the middle">
                <a:extLst>
                  <a:ext uri="{FF2B5EF4-FFF2-40B4-BE49-F238E27FC236}">
                    <a16:creationId xmlns:a16="http://schemas.microsoft.com/office/drawing/2014/main" id="{2C292DA6-68EE-4954-A718-C3DDC0DAB367}"/>
                  </a:ext>
                </a:extLst>
              </p:cNvPr>
              <p:cNvSpPr>
                <a:spLocks noChangeAspect="1"/>
              </p:cNvSpPr>
              <p:nvPr/>
            </p:nvSpPr>
            <p:spPr bwMode="auto">
              <a:xfrm>
                <a:off x="4620807" y="3520513"/>
                <a:ext cx="260576" cy="22066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2" name="Group 91">
              <a:extLst>
                <a:ext uri="{FF2B5EF4-FFF2-40B4-BE49-F238E27FC236}">
                  <a16:creationId xmlns:a16="http://schemas.microsoft.com/office/drawing/2014/main" id="{B7B59998-906B-4D6C-B552-65E3D8DF4225}"/>
                </a:ext>
              </a:extLst>
            </p:cNvPr>
            <p:cNvGrpSpPr/>
            <p:nvPr/>
          </p:nvGrpSpPr>
          <p:grpSpPr>
            <a:xfrm>
              <a:off x="626864" y="2596291"/>
              <a:ext cx="365760" cy="365760"/>
              <a:chOff x="626864" y="2613570"/>
              <a:chExt cx="457200" cy="457200"/>
            </a:xfrm>
          </p:grpSpPr>
          <p:sp>
            <p:nvSpPr>
              <p:cNvPr id="33" name="Oval 32">
                <a:extLst>
                  <a:ext uri="{FF2B5EF4-FFF2-40B4-BE49-F238E27FC236}">
                    <a16:creationId xmlns:a16="http://schemas.microsoft.com/office/drawing/2014/main" id="{91E55BC4-6C95-4ECE-8A53-451E1394CA9D}"/>
                  </a:ext>
                </a:extLst>
              </p:cNvPr>
              <p:cNvSpPr/>
              <p:nvPr/>
            </p:nvSpPr>
            <p:spPr bwMode="auto">
              <a:xfrm>
                <a:off x="626864"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78" name="FolderHorizontal_F12B" title="Icon of a folder">
                <a:extLst>
                  <a:ext uri="{FF2B5EF4-FFF2-40B4-BE49-F238E27FC236}">
                    <a16:creationId xmlns:a16="http://schemas.microsoft.com/office/drawing/2014/main" id="{4D636872-EB4C-4ACA-8AA0-4790F8247301}"/>
                  </a:ext>
                </a:extLst>
              </p:cNvPr>
              <p:cNvSpPr>
                <a:spLocks noChangeAspect="1" noEditPoints="1"/>
              </p:cNvSpPr>
              <p:nvPr/>
            </p:nvSpPr>
            <p:spPr bwMode="auto">
              <a:xfrm>
                <a:off x="746933" y="2762529"/>
                <a:ext cx="217062" cy="159282"/>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100" name="Group 99">
              <a:extLst>
                <a:ext uri="{FF2B5EF4-FFF2-40B4-BE49-F238E27FC236}">
                  <a16:creationId xmlns:a16="http://schemas.microsoft.com/office/drawing/2014/main" id="{E3A81F97-F3F0-4B82-A3A1-CB5C7254E215}"/>
                </a:ext>
              </a:extLst>
            </p:cNvPr>
            <p:cNvGrpSpPr/>
            <p:nvPr/>
          </p:nvGrpSpPr>
          <p:grpSpPr>
            <a:xfrm>
              <a:off x="8418126" y="3376877"/>
              <a:ext cx="365760" cy="365760"/>
              <a:chOff x="8418126" y="3385055"/>
              <a:chExt cx="457200" cy="457200"/>
            </a:xfrm>
          </p:grpSpPr>
          <p:sp>
            <p:nvSpPr>
              <p:cNvPr id="44" name="Oval 43">
                <a:extLst>
                  <a:ext uri="{FF2B5EF4-FFF2-40B4-BE49-F238E27FC236}">
                    <a16:creationId xmlns:a16="http://schemas.microsoft.com/office/drawing/2014/main" id="{50B1B8A8-B353-4EB7-9446-E42F10F8F6B9}"/>
                  </a:ext>
                </a:extLst>
              </p:cNvPr>
              <p:cNvSpPr/>
              <p:nvPr/>
            </p:nvSpPr>
            <p:spPr bwMode="auto">
              <a:xfrm>
                <a:off x="8418126"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0" name="Manufacturing_E99C" title="Icon of a robotic arm">
                <a:extLst>
                  <a:ext uri="{FF2B5EF4-FFF2-40B4-BE49-F238E27FC236}">
                    <a16:creationId xmlns:a16="http://schemas.microsoft.com/office/drawing/2014/main" id="{551FC4D9-8C80-4F71-9D66-09E2B8933391}"/>
                  </a:ext>
                </a:extLst>
              </p:cNvPr>
              <p:cNvSpPr>
                <a:spLocks noChangeAspect="1" noEditPoints="1"/>
              </p:cNvSpPr>
              <p:nvPr/>
            </p:nvSpPr>
            <p:spPr bwMode="auto">
              <a:xfrm>
                <a:off x="8527722" y="3497323"/>
                <a:ext cx="238008" cy="23266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101" name="Group 100">
              <a:extLst>
                <a:ext uri="{FF2B5EF4-FFF2-40B4-BE49-F238E27FC236}">
                  <a16:creationId xmlns:a16="http://schemas.microsoft.com/office/drawing/2014/main" id="{C8193294-EBAF-4F9A-BEFF-8FBB2ABC5573}"/>
                </a:ext>
              </a:extLst>
            </p:cNvPr>
            <p:cNvGrpSpPr/>
            <p:nvPr/>
          </p:nvGrpSpPr>
          <p:grpSpPr>
            <a:xfrm>
              <a:off x="8418126" y="2596291"/>
              <a:ext cx="365760" cy="365760"/>
              <a:chOff x="8418126" y="2613570"/>
              <a:chExt cx="457200" cy="457200"/>
            </a:xfrm>
          </p:grpSpPr>
          <p:sp>
            <p:nvSpPr>
              <p:cNvPr id="43" name="Oval 42">
                <a:extLst>
                  <a:ext uri="{FF2B5EF4-FFF2-40B4-BE49-F238E27FC236}">
                    <a16:creationId xmlns:a16="http://schemas.microsoft.com/office/drawing/2014/main" id="{D12742BC-DB02-436E-A1D5-BBFA0939FC69}"/>
                  </a:ext>
                </a:extLst>
              </p:cNvPr>
              <p:cNvSpPr/>
              <p:nvPr/>
            </p:nvSpPr>
            <p:spPr bwMode="auto">
              <a:xfrm>
                <a:off x="8418126"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1" name="plug" title="Icon of a power plug showing an A to B connection">
                <a:extLst>
                  <a:ext uri="{FF2B5EF4-FFF2-40B4-BE49-F238E27FC236}">
                    <a16:creationId xmlns:a16="http://schemas.microsoft.com/office/drawing/2014/main" id="{186538BC-3151-4E87-90BD-6EDAED25211F}"/>
                  </a:ext>
                </a:extLst>
              </p:cNvPr>
              <p:cNvSpPr>
                <a:spLocks noChangeAspect="1" noEditPoints="1"/>
              </p:cNvSpPr>
              <p:nvPr/>
            </p:nvSpPr>
            <p:spPr bwMode="auto">
              <a:xfrm>
                <a:off x="8523998" y="2725838"/>
                <a:ext cx="245456" cy="232664"/>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nvGrpSpPr>
            <p:cNvPr id="97" name="Group 96">
              <a:extLst>
                <a:ext uri="{FF2B5EF4-FFF2-40B4-BE49-F238E27FC236}">
                  <a16:creationId xmlns:a16="http://schemas.microsoft.com/office/drawing/2014/main" id="{4ED1079F-212E-4DDB-83D8-108F8D75873D}"/>
                </a:ext>
              </a:extLst>
            </p:cNvPr>
            <p:cNvGrpSpPr/>
            <p:nvPr/>
          </p:nvGrpSpPr>
          <p:grpSpPr>
            <a:xfrm>
              <a:off x="8418126" y="1815704"/>
              <a:ext cx="365760" cy="365760"/>
              <a:chOff x="8418126" y="1817158"/>
              <a:chExt cx="457200" cy="457200"/>
            </a:xfrm>
          </p:grpSpPr>
          <p:sp>
            <p:nvSpPr>
              <p:cNvPr id="42" name="Oval 41">
                <a:extLst>
                  <a:ext uri="{FF2B5EF4-FFF2-40B4-BE49-F238E27FC236}">
                    <a16:creationId xmlns:a16="http://schemas.microsoft.com/office/drawing/2014/main" id="{021961B3-931E-40A8-9195-38630E56685C}"/>
                  </a:ext>
                </a:extLst>
              </p:cNvPr>
              <p:cNvSpPr/>
              <p:nvPr/>
            </p:nvSpPr>
            <p:spPr bwMode="auto">
              <a:xfrm>
                <a:off x="8418126"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ts val="30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2" name="Product_ECDC" title="Icon of a box">
                <a:extLst>
                  <a:ext uri="{FF2B5EF4-FFF2-40B4-BE49-F238E27FC236}">
                    <a16:creationId xmlns:a16="http://schemas.microsoft.com/office/drawing/2014/main" id="{418430DF-DAA2-4CA8-A885-3B8E8633D7A2}"/>
                  </a:ext>
                </a:extLst>
              </p:cNvPr>
              <p:cNvSpPr>
                <a:spLocks noChangeAspect="1" noEditPoints="1"/>
              </p:cNvSpPr>
              <p:nvPr/>
            </p:nvSpPr>
            <p:spPr bwMode="auto">
              <a:xfrm>
                <a:off x="8546537" y="1933042"/>
                <a:ext cx="200378" cy="22543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lnSpc>
                    <a:spcPct val="90000"/>
                  </a:lnSpc>
                  <a:spcBef>
                    <a:spcPts val="300"/>
                  </a:spcBef>
                  <a:defRPr/>
                </a:pPr>
                <a:endParaRPr lang="en-US" sz="2000">
                  <a:solidFill>
                    <a:srgbClr val="000000"/>
                  </a:solidFill>
                  <a:latin typeface="Segoe UI Light"/>
                </a:endParaRPr>
              </a:p>
            </p:txBody>
          </p:sp>
        </p:grpSp>
      </p:grpSp>
      <p:sp>
        <p:nvSpPr>
          <p:cNvPr id="3" name="Rectangle 2">
            <a:extLst>
              <a:ext uri="{FF2B5EF4-FFF2-40B4-BE49-F238E27FC236}">
                <a16:creationId xmlns:a16="http://schemas.microsoft.com/office/drawing/2014/main" id="{45C87548-558B-4177-939E-6C3D409842FE}"/>
              </a:ext>
            </a:extLst>
          </p:cNvPr>
          <p:cNvSpPr/>
          <p:nvPr/>
        </p:nvSpPr>
        <p:spPr bwMode="auto">
          <a:xfrm>
            <a:off x="0" y="4660491"/>
            <a:ext cx="12192000" cy="21975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85" fontAlgn="base">
              <a:spcBef>
                <a:spcPct val="0"/>
              </a:spcBef>
              <a:spcAft>
                <a:spcPct val="0"/>
              </a:spcAft>
              <a:defRPr/>
            </a:pPr>
            <a:endParaRPr lang="en-US" sz="1401" err="1">
              <a:solidFill>
                <a:srgbClr val="000000"/>
              </a:solidFill>
              <a:latin typeface="Segoe UI"/>
              <a:cs typeface="Segoe UI" pitchFamily="34" charset="0"/>
            </a:endParaRPr>
          </a:p>
        </p:txBody>
      </p:sp>
      <p:sp>
        <p:nvSpPr>
          <p:cNvPr id="52" name="Rectangle: Rounded Corners 51">
            <a:extLst>
              <a:ext uri="{FF2B5EF4-FFF2-40B4-BE49-F238E27FC236}">
                <a16:creationId xmlns:a16="http://schemas.microsoft.com/office/drawing/2014/main" id="{67ACD008-7348-48DB-8290-696A31A8587B}"/>
              </a:ext>
            </a:extLst>
          </p:cNvPr>
          <p:cNvSpPr/>
          <p:nvPr/>
        </p:nvSpPr>
        <p:spPr bwMode="auto">
          <a:xfrm>
            <a:off x="626864" y="4474972"/>
            <a:ext cx="1645920" cy="338329"/>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85" fontAlgn="base">
              <a:spcBef>
                <a:spcPct val="0"/>
              </a:spcBef>
              <a:spcAft>
                <a:spcPct val="0"/>
              </a:spcAft>
              <a:defRPr/>
            </a:pPr>
            <a:r>
              <a:rPr lang="en-US" sz="1200">
                <a:solidFill>
                  <a:srgbClr val="4B53BC"/>
                </a:solidFill>
                <a:latin typeface="Segoe UI Semibold"/>
                <a:cs typeface="Segoe UI Semilight" charset="0"/>
              </a:rPr>
              <a:t>Horizontal</a:t>
            </a:r>
          </a:p>
        </p:txBody>
      </p:sp>
      <p:sp>
        <p:nvSpPr>
          <p:cNvPr id="26" name="Rectangle 25">
            <a:extLst>
              <a:ext uri="{FF2B5EF4-FFF2-40B4-BE49-F238E27FC236}">
                <a16:creationId xmlns:a16="http://schemas.microsoft.com/office/drawing/2014/main" id="{47727FAD-0261-42E3-B45E-363F107EB70D}"/>
              </a:ext>
            </a:extLst>
          </p:cNvPr>
          <p:cNvSpPr/>
          <p:nvPr/>
        </p:nvSpPr>
        <p:spPr>
          <a:xfrm>
            <a:off x="3020453" y="5678067"/>
            <a:ext cx="1914540" cy="741742"/>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HR</a:t>
            </a:r>
          </a:p>
          <a:p>
            <a:pPr defTabSz="914411">
              <a:lnSpc>
                <a:spcPct val="90000"/>
              </a:lnSpc>
              <a:spcBef>
                <a:spcPts val="300"/>
              </a:spcBef>
              <a:defRPr/>
            </a:pPr>
            <a:r>
              <a:rPr lang="en-US" sz="1200">
                <a:solidFill>
                  <a:srgbClr val="000000"/>
                </a:solidFill>
                <a:latin typeface="Segoe UI"/>
              </a:rPr>
              <a:t>Recruiting tool</a:t>
            </a:r>
          </a:p>
          <a:p>
            <a:pPr defTabSz="914411">
              <a:lnSpc>
                <a:spcPct val="90000"/>
              </a:lnSpc>
              <a:spcBef>
                <a:spcPts val="300"/>
              </a:spcBef>
              <a:defRPr/>
            </a:pPr>
            <a:r>
              <a:rPr lang="en-US" sz="1200">
                <a:solidFill>
                  <a:srgbClr val="000000"/>
                </a:solidFill>
                <a:latin typeface="Segoe UI"/>
              </a:rPr>
              <a:t>New hire onboarding and support tools</a:t>
            </a:r>
          </a:p>
        </p:txBody>
      </p:sp>
      <p:sp>
        <p:nvSpPr>
          <p:cNvPr id="28" name="Rectangle 27">
            <a:extLst>
              <a:ext uri="{FF2B5EF4-FFF2-40B4-BE49-F238E27FC236}">
                <a16:creationId xmlns:a16="http://schemas.microsoft.com/office/drawing/2014/main" id="{4BD2319A-81AE-4E14-8D84-593D40031AED}"/>
              </a:ext>
            </a:extLst>
          </p:cNvPr>
          <p:cNvSpPr/>
          <p:nvPr/>
        </p:nvSpPr>
        <p:spPr>
          <a:xfrm>
            <a:off x="5414040" y="5678067"/>
            <a:ext cx="1914540" cy="575542"/>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Project management</a:t>
            </a:r>
          </a:p>
          <a:p>
            <a:pPr defTabSz="914411">
              <a:lnSpc>
                <a:spcPct val="90000"/>
              </a:lnSpc>
              <a:spcBef>
                <a:spcPts val="300"/>
              </a:spcBef>
              <a:defRPr/>
            </a:pPr>
            <a:r>
              <a:rPr lang="en-US" sz="1200">
                <a:solidFill>
                  <a:srgbClr val="000000"/>
                </a:solidFill>
                <a:latin typeface="Segoe UI"/>
              </a:rPr>
              <a:t>Billable hours management </a:t>
            </a:r>
          </a:p>
          <a:p>
            <a:pPr defTabSz="914411">
              <a:lnSpc>
                <a:spcPct val="90000"/>
              </a:lnSpc>
              <a:spcBef>
                <a:spcPts val="300"/>
              </a:spcBef>
              <a:defRPr/>
            </a:pPr>
            <a:r>
              <a:rPr lang="en-US" sz="1200">
                <a:solidFill>
                  <a:srgbClr val="000000"/>
                </a:solidFill>
                <a:latin typeface="Segoe UI"/>
              </a:rPr>
              <a:t>Client engagement hub</a:t>
            </a:r>
          </a:p>
        </p:txBody>
      </p:sp>
      <p:sp>
        <p:nvSpPr>
          <p:cNvPr id="25" name="Rectangle 24">
            <a:extLst>
              <a:ext uri="{FF2B5EF4-FFF2-40B4-BE49-F238E27FC236}">
                <a16:creationId xmlns:a16="http://schemas.microsoft.com/office/drawing/2014/main" id="{41F9D7D7-ADE7-47F9-A208-F7EF591056C6}"/>
              </a:ext>
            </a:extLst>
          </p:cNvPr>
          <p:cNvSpPr/>
          <p:nvPr/>
        </p:nvSpPr>
        <p:spPr>
          <a:xfrm>
            <a:off x="626865" y="5678067"/>
            <a:ext cx="1914540" cy="780214"/>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Marketing</a:t>
            </a:r>
          </a:p>
          <a:p>
            <a:pPr defTabSz="914411">
              <a:lnSpc>
                <a:spcPct val="90000"/>
              </a:lnSpc>
              <a:spcBef>
                <a:spcPts val="300"/>
              </a:spcBef>
              <a:defRPr/>
            </a:pPr>
            <a:r>
              <a:rPr lang="en-US" sz="1200">
                <a:solidFill>
                  <a:srgbClr val="000000"/>
                </a:solidFill>
                <a:latin typeface="Segoe UI"/>
              </a:rPr>
              <a:t>Brand partnership hub</a:t>
            </a:r>
          </a:p>
          <a:p>
            <a:pPr defTabSz="914411">
              <a:lnSpc>
                <a:spcPct val="90000"/>
              </a:lnSpc>
              <a:spcBef>
                <a:spcPts val="300"/>
              </a:spcBef>
              <a:defRPr/>
            </a:pPr>
            <a:r>
              <a:rPr lang="en-US" sz="1200">
                <a:solidFill>
                  <a:srgbClr val="000000"/>
                </a:solidFill>
                <a:latin typeface="Segoe UI"/>
              </a:rPr>
              <a:t>Industry event planning</a:t>
            </a:r>
          </a:p>
          <a:p>
            <a:pPr defTabSz="914411">
              <a:lnSpc>
                <a:spcPct val="90000"/>
              </a:lnSpc>
              <a:spcBef>
                <a:spcPts val="300"/>
              </a:spcBef>
              <a:defRPr/>
            </a:pPr>
            <a:r>
              <a:rPr lang="en-US" sz="1200">
                <a:solidFill>
                  <a:srgbClr val="000000"/>
                </a:solidFill>
                <a:latin typeface="Segoe UI"/>
              </a:rPr>
              <a:t>Marketing hub</a:t>
            </a:r>
          </a:p>
        </p:txBody>
      </p:sp>
      <p:sp>
        <p:nvSpPr>
          <p:cNvPr id="29" name="Rectangle 28">
            <a:extLst>
              <a:ext uri="{FF2B5EF4-FFF2-40B4-BE49-F238E27FC236}">
                <a16:creationId xmlns:a16="http://schemas.microsoft.com/office/drawing/2014/main" id="{FA52BF7B-809F-4FB5-9CB0-F2F3360602CF}"/>
              </a:ext>
            </a:extLst>
          </p:cNvPr>
          <p:cNvSpPr/>
          <p:nvPr/>
        </p:nvSpPr>
        <p:spPr>
          <a:xfrm>
            <a:off x="7807630" y="5678068"/>
            <a:ext cx="1914540" cy="780214"/>
          </a:xfrm>
          <a:prstGeom prst="rect">
            <a:avLst/>
          </a:prstGeom>
        </p:spPr>
        <p:txBody>
          <a:bodyPr wrap="square" lIns="0" tIns="0" rIns="0" bIns="0">
            <a:spAutoFit/>
          </a:bodyPr>
          <a:lstStyle/>
          <a:p>
            <a:pPr defTabSz="914411">
              <a:lnSpc>
                <a:spcPct val="90000"/>
              </a:lnSpc>
              <a:spcBef>
                <a:spcPts val="300"/>
              </a:spcBef>
              <a:defRPr/>
            </a:pPr>
            <a:r>
              <a:rPr lang="en-US" sz="1200">
                <a:solidFill>
                  <a:srgbClr val="000000"/>
                </a:solidFill>
                <a:latin typeface="Segoe UI Semibold"/>
              </a:rPr>
              <a:t>Service desks</a:t>
            </a:r>
          </a:p>
          <a:p>
            <a:pPr defTabSz="914411">
              <a:lnSpc>
                <a:spcPct val="90000"/>
              </a:lnSpc>
              <a:spcBef>
                <a:spcPts val="300"/>
              </a:spcBef>
              <a:defRPr/>
            </a:pPr>
            <a:r>
              <a:rPr lang="en-US" sz="1200">
                <a:solidFill>
                  <a:srgbClr val="000000"/>
                </a:solidFill>
                <a:latin typeface="Segoe UI"/>
              </a:rPr>
              <a:t>Self-service knowledge base</a:t>
            </a:r>
          </a:p>
          <a:p>
            <a:pPr defTabSz="914411">
              <a:lnSpc>
                <a:spcPct val="90000"/>
              </a:lnSpc>
              <a:spcBef>
                <a:spcPts val="300"/>
              </a:spcBef>
              <a:defRPr/>
            </a:pPr>
            <a:r>
              <a:rPr lang="en-US" sz="1200">
                <a:solidFill>
                  <a:srgbClr val="000000"/>
                </a:solidFill>
                <a:latin typeface="Segoe UI"/>
              </a:rPr>
              <a:t>Customer s</a:t>
            </a:r>
            <a:r>
              <a:rPr lang="en-US" sz="1200" err="1">
                <a:solidFill>
                  <a:srgbClr val="000000"/>
                </a:solidFill>
                <a:latin typeface="Segoe UI"/>
              </a:rPr>
              <a:t>ervice</a:t>
            </a:r>
            <a:r>
              <a:rPr lang="en-US" sz="1200">
                <a:solidFill>
                  <a:srgbClr val="000000"/>
                </a:solidFill>
                <a:latin typeface="Segoe UI"/>
              </a:rPr>
              <a:t> desk</a:t>
            </a:r>
          </a:p>
          <a:p>
            <a:pPr defTabSz="914411">
              <a:lnSpc>
                <a:spcPct val="90000"/>
              </a:lnSpc>
              <a:spcBef>
                <a:spcPts val="300"/>
              </a:spcBef>
              <a:defRPr/>
            </a:pPr>
            <a:r>
              <a:rPr lang="en-US" sz="1200">
                <a:solidFill>
                  <a:srgbClr val="000000"/>
                </a:solidFill>
                <a:latin typeface="Segoe UI"/>
              </a:rPr>
              <a:t>Procurement center service</a:t>
            </a:r>
          </a:p>
        </p:txBody>
      </p:sp>
      <p:sp>
        <p:nvSpPr>
          <p:cNvPr id="6" name="TextBox 5">
            <a:extLst>
              <a:ext uri="{FF2B5EF4-FFF2-40B4-BE49-F238E27FC236}">
                <a16:creationId xmlns:a16="http://schemas.microsoft.com/office/drawing/2014/main" id="{45BAEDF3-83FB-45B5-B877-0A8E75DAE8E6}"/>
              </a:ext>
            </a:extLst>
          </p:cNvPr>
          <p:cNvSpPr txBox="1"/>
          <p:nvPr/>
        </p:nvSpPr>
        <p:spPr>
          <a:xfrm>
            <a:off x="10201218" y="5678067"/>
            <a:ext cx="1404103" cy="741742"/>
          </a:xfrm>
          <a:prstGeom prst="rect">
            <a:avLst/>
          </a:prstGeom>
          <a:noFill/>
        </p:spPr>
        <p:txBody>
          <a:bodyPr wrap="square" lIns="0" tIns="0" rIns="0" bIns="0" rtlCol="0">
            <a:spAutoFit/>
          </a:bodyPr>
          <a:lstStyle/>
          <a:p>
            <a:pPr defTabSz="914411">
              <a:lnSpc>
                <a:spcPct val="90000"/>
              </a:lnSpc>
              <a:spcBef>
                <a:spcPts val="300"/>
              </a:spcBef>
              <a:defRPr/>
            </a:pPr>
            <a:r>
              <a:rPr lang="en-US" sz="1200">
                <a:solidFill>
                  <a:srgbClr val="000000"/>
                </a:solidFill>
                <a:latin typeface="Segoe UI Semibold"/>
              </a:rPr>
              <a:t>Firstline workers</a:t>
            </a:r>
          </a:p>
          <a:p>
            <a:pPr defTabSz="914411">
              <a:lnSpc>
                <a:spcPct val="90000"/>
              </a:lnSpc>
              <a:spcBef>
                <a:spcPts val="300"/>
              </a:spcBef>
              <a:defRPr/>
            </a:pPr>
            <a:r>
              <a:rPr lang="en-US" sz="1200">
                <a:solidFill>
                  <a:srgbClr val="000000"/>
                </a:solidFill>
                <a:latin typeface="Segoe UI"/>
              </a:rPr>
              <a:t>Shift management</a:t>
            </a:r>
          </a:p>
          <a:p>
            <a:pPr defTabSz="914411">
              <a:lnSpc>
                <a:spcPct val="90000"/>
              </a:lnSpc>
              <a:spcBef>
                <a:spcPts val="300"/>
              </a:spcBef>
              <a:defRPr/>
            </a:pPr>
            <a:r>
              <a:rPr lang="en-US" sz="1200">
                <a:solidFill>
                  <a:srgbClr val="000000"/>
                </a:solidFill>
                <a:latin typeface="Segoe UI"/>
              </a:rPr>
              <a:t>Remote worker task management</a:t>
            </a:r>
          </a:p>
        </p:txBody>
      </p:sp>
      <p:grpSp>
        <p:nvGrpSpPr>
          <p:cNvPr id="105" name="Group 104">
            <a:extLst>
              <a:ext uri="{FF2B5EF4-FFF2-40B4-BE49-F238E27FC236}">
                <a16:creationId xmlns:a16="http://schemas.microsoft.com/office/drawing/2014/main" id="{3DB6F2FE-D1CB-46BC-8701-118D78F863BC}"/>
              </a:ext>
            </a:extLst>
          </p:cNvPr>
          <p:cNvGrpSpPr/>
          <p:nvPr/>
        </p:nvGrpSpPr>
        <p:grpSpPr>
          <a:xfrm>
            <a:off x="3020452" y="5081747"/>
            <a:ext cx="365760" cy="365760"/>
            <a:chOff x="3020452" y="5024472"/>
            <a:chExt cx="457200" cy="457200"/>
          </a:xfrm>
        </p:grpSpPr>
        <p:sp>
          <p:nvSpPr>
            <p:cNvPr id="46" name="Oval 45">
              <a:extLst>
                <a:ext uri="{FF2B5EF4-FFF2-40B4-BE49-F238E27FC236}">
                  <a16:creationId xmlns:a16="http://schemas.microsoft.com/office/drawing/2014/main" id="{936C40A6-C4BE-48DD-966A-EA41426B48F4}"/>
                </a:ext>
              </a:extLst>
            </p:cNvPr>
            <p:cNvSpPr/>
            <p:nvPr/>
          </p:nvSpPr>
          <p:spPr bwMode="auto">
            <a:xfrm>
              <a:off x="3020452"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ct val="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5" name="people_23" title="Icon of a person with a chat bubble above them">
              <a:extLst>
                <a:ext uri="{FF2B5EF4-FFF2-40B4-BE49-F238E27FC236}">
                  <a16:creationId xmlns:a16="http://schemas.microsoft.com/office/drawing/2014/main" id="{C1F5A955-E0D1-428B-891A-06C6A5DCBF35}"/>
                </a:ext>
              </a:extLst>
            </p:cNvPr>
            <p:cNvSpPr>
              <a:spLocks noChangeAspect="1" noEditPoints="1"/>
            </p:cNvSpPr>
            <p:nvPr/>
          </p:nvSpPr>
          <p:spPr bwMode="auto">
            <a:xfrm>
              <a:off x="3133272" y="5138517"/>
              <a:ext cx="231560" cy="22911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2000">
                <a:solidFill>
                  <a:srgbClr val="000000"/>
                </a:solidFill>
                <a:latin typeface="Segoe UI Light"/>
              </a:endParaRPr>
            </a:p>
          </p:txBody>
        </p:sp>
      </p:grpSp>
      <p:grpSp>
        <p:nvGrpSpPr>
          <p:cNvPr id="103" name="Group 102">
            <a:extLst>
              <a:ext uri="{FF2B5EF4-FFF2-40B4-BE49-F238E27FC236}">
                <a16:creationId xmlns:a16="http://schemas.microsoft.com/office/drawing/2014/main" id="{5073AE2A-5E4E-4A74-89D9-AEF27C1044E0}"/>
              </a:ext>
            </a:extLst>
          </p:cNvPr>
          <p:cNvGrpSpPr/>
          <p:nvPr/>
        </p:nvGrpSpPr>
        <p:grpSpPr>
          <a:xfrm>
            <a:off x="7807634" y="5081747"/>
            <a:ext cx="365760" cy="365760"/>
            <a:chOff x="7807618" y="5024472"/>
            <a:chExt cx="457199" cy="457200"/>
          </a:xfrm>
        </p:grpSpPr>
        <p:sp>
          <p:nvSpPr>
            <p:cNvPr id="49" name="Oval 48">
              <a:extLst>
                <a:ext uri="{FF2B5EF4-FFF2-40B4-BE49-F238E27FC236}">
                  <a16:creationId xmlns:a16="http://schemas.microsoft.com/office/drawing/2014/main" id="{894A5F7E-E9A2-4F3F-9E85-D3E1E04F8FBF}"/>
                </a:ext>
              </a:extLst>
            </p:cNvPr>
            <p:cNvSpPr/>
            <p:nvPr/>
          </p:nvSpPr>
          <p:spPr bwMode="auto">
            <a:xfrm>
              <a:off x="7807618" y="5024472"/>
              <a:ext cx="457199"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ct val="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6" name="Telemarketer_E7B9" title="Icon of a person wearing a headset">
              <a:extLst>
                <a:ext uri="{FF2B5EF4-FFF2-40B4-BE49-F238E27FC236}">
                  <a16:creationId xmlns:a16="http://schemas.microsoft.com/office/drawing/2014/main" id="{D7608123-4E4F-4C37-B835-D59ABBDB1900}"/>
                </a:ext>
              </a:extLst>
            </p:cNvPr>
            <p:cNvSpPr>
              <a:spLocks noChangeAspect="1" noEditPoints="1"/>
            </p:cNvSpPr>
            <p:nvPr/>
          </p:nvSpPr>
          <p:spPr bwMode="auto">
            <a:xfrm>
              <a:off x="7940175" y="5138517"/>
              <a:ext cx="192106" cy="22911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2000">
                <a:solidFill>
                  <a:srgbClr val="000000"/>
                </a:solidFill>
                <a:latin typeface="Segoe UI Light"/>
              </a:endParaRPr>
            </a:p>
          </p:txBody>
        </p:sp>
      </p:grpSp>
      <p:grpSp>
        <p:nvGrpSpPr>
          <p:cNvPr id="104" name="Group 103">
            <a:extLst>
              <a:ext uri="{FF2B5EF4-FFF2-40B4-BE49-F238E27FC236}">
                <a16:creationId xmlns:a16="http://schemas.microsoft.com/office/drawing/2014/main" id="{0DA2E4A6-07C8-4629-9256-80401200EB02}"/>
              </a:ext>
            </a:extLst>
          </p:cNvPr>
          <p:cNvGrpSpPr/>
          <p:nvPr/>
        </p:nvGrpSpPr>
        <p:grpSpPr>
          <a:xfrm>
            <a:off x="5414044" y="5081750"/>
            <a:ext cx="365760" cy="365760"/>
            <a:chOff x="5414033" y="5024465"/>
            <a:chExt cx="457199" cy="457199"/>
          </a:xfrm>
        </p:grpSpPr>
        <p:sp>
          <p:nvSpPr>
            <p:cNvPr id="47" name="Oval 46">
              <a:extLst>
                <a:ext uri="{FF2B5EF4-FFF2-40B4-BE49-F238E27FC236}">
                  <a16:creationId xmlns:a16="http://schemas.microsoft.com/office/drawing/2014/main" id="{A15656F6-2E74-4F8E-9FE2-0408C1E5678A}"/>
                </a:ext>
              </a:extLst>
            </p:cNvPr>
            <p:cNvSpPr/>
            <p:nvPr/>
          </p:nvSpPr>
          <p:spPr bwMode="auto">
            <a:xfrm>
              <a:off x="5414033" y="5024465"/>
              <a:ext cx="457199" cy="457199"/>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ct val="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7" name="Calendar" title="Icon of a calendar">
              <a:extLst>
                <a:ext uri="{FF2B5EF4-FFF2-40B4-BE49-F238E27FC236}">
                  <a16:creationId xmlns:a16="http://schemas.microsoft.com/office/drawing/2014/main" id="{37980F9F-C9C3-49E6-B7B5-80B97DCAEE7A}"/>
                </a:ext>
              </a:extLst>
            </p:cNvPr>
            <p:cNvSpPr>
              <a:spLocks noChangeAspect="1" noEditPoints="1"/>
            </p:cNvSpPr>
            <p:nvPr/>
          </p:nvSpPr>
          <p:spPr bwMode="auto">
            <a:xfrm>
              <a:off x="5537402" y="5152234"/>
              <a:ext cx="210476" cy="20167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2000">
                <a:solidFill>
                  <a:srgbClr val="000000"/>
                </a:solidFill>
                <a:latin typeface="Segoe UI Light"/>
              </a:endParaRPr>
            </a:p>
          </p:txBody>
        </p:sp>
      </p:grpSp>
      <p:grpSp>
        <p:nvGrpSpPr>
          <p:cNvPr id="102" name="Group 101">
            <a:extLst>
              <a:ext uri="{FF2B5EF4-FFF2-40B4-BE49-F238E27FC236}">
                <a16:creationId xmlns:a16="http://schemas.microsoft.com/office/drawing/2014/main" id="{900E74B1-289A-41D0-ACF0-F6A68F4FAA85}"/>
              </a:ext>
            </a:extLst>
          </p:cNvPr>
          <p:cNvGrpSpPr/>
          <p:nvPr/>
        </p:nvGrpSpPr>
        <p:grpSpPr>
          <a:xfrm>
            <a:off x="10201211" y="5081747"/>
            <a:ext cx="365760" cy="365760"/>
            <a:chOff x="10201231" y="5024472"/>
            <a:chExt cx="457201" cy="457200"/>
          </a:xfrm>
        </p:grpSpPr>
        <p:sp>
          <p:nvSpPr>
            <p:cNvPr id="50" name="Oval 49">
              <a:extLst>
                <a:ext uri="{FF2B5EF4-FFF2-40B4-BE49-F238E27FC236}">
                  <a16:creationId xmlns:a16="http://schemas.microsoft.com/office/drawing/2014/main" id="{B9C2055E-E804-47EF-981C-7789DA4C4DC1}"/>
                </a:ext>
              </a:extLst>
            </p:cNvPr>
            <p:cNvSpPr/>
            <p:nvPr/>
          </p:nvSpPr>
          <p:spPr bwMode="auto">
            <a:xfrm>
              <a:off x="10201231" y="5024472"/>
              <a:ext cx="457201"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ct val="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89" name="boy" title="Icon of a man">
              <a:extLst>
                <a:ext uri="{FF2B5EF4-FFF2-40B4-BE49-F238E27FC236}">
                  <a16:creationId xmlns:a16="http://schemas.microsoft.com/office/drawing/2014/main" id="{6EC256E8-5A11-4380-A4EA-87586E353C59}"/>
                </a:ext>
              </a:extLst>
            </p:cNvPr>
            <p:cNvSpPr>
              <a:spLocks noChangeAspect="1" noEditPoints="1"/>
            </p:cNvSpPr>
            <p:nvPr/>
          </p:nvSpPr>
          <p:spPr bwMode="auto">
            <a:xfrm>
              <a:off x="10341805" y="5138517"/>
              <a:ext cx="176024" cy="22911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2000">
                <a:solidFill>
                  <a:srgbClr val="000000"/>
                </a:solidFill>
                <a:latin typeface="Segoe UI Light"/>
              </a:endParaRPr>
            </a:p>
          </p:txBody>
        </p:sp>
      </p:grpSp>
      <p:grpSp>
        <p:nvGrpSpPr>
          <p:cNvPr id="106" name="Group 105">
            <a:extLst>
              <a:ext uri="{FF2B5EF4-FFF2-40B4-BE49-F238E27FC236}">
                <a16:creationId xmlns:a16="http://schemas.microsoft.com/office/drawing/2014/main" id="{BD038FAD-C27E-4611-A4B4-0CB1A81FB2DC}"/>
              </a:ext>
            </a:extLst>
          </p:cNvPr>
          <p:cNvGrpSpPr/>
          <p:nvPr/>
        </p:nvGrpSpPr>
        <p:grpSpPr>
          <a:xfrm>
            <a:off x="626866" y="5081747"/>
            <a:ext cx="365760" cy="365760"/>
            <a:chOff x="626865" y="5024472"/>
            <a:chExt cx="457200" cy="457200"/>
          </a:xfrm>
        </p:grpSpPr>
        <p:sp>
          <p:nvSpPr>
            <p:cNvPr id="48" name="Oval 47">
              <a:extLst>
                <a:ext uri="{FF2B5EF4-FFF2-40B4-BE49-F238E27FC236}">
                  <a16:creationId xmlns:a16="http://schemas.microsoft.com/office/drawing/2014/main" id="{8945D0A9-AA50-4835-9E9A-9F87785A961C}"/>
                </a:ext>
              </a:extLst>
            </p:cNvPr>
            <p:cNvSpPr/>
            <p:nvPr/>
          </p:nvSpPr>
          <p:spPr bwMode="auto">
            <a:xfrm>
              <a:off x="626865"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5" fontAlgn="base">
                <a:lnSpc>
                  <a:spcPct val="90000"/>
                </a:lnSpc>
                <a:spcBef>
                  <a:spcPct val="0"/>
                </a:spcBef>
                <a:spcAft>
                  <a:spcPct val="0"/>
                </a:spcAft>
                <a:defRPr/>
              </a:pPr>
              <a:endParaRPr lang="en-US" sz="2400">
                <a:solidFill>
                  <a:srgbClr val="000000"/>
                </a:solidFill>
                <a:latin typeface="Segoe UI"/>
                <a:ea typeface="Segoe UI" pitchFamily="34" charset="0"/>
                <a:cs typeface="Segoe UI" pitchFamily="34" charset="0"/>
              </a:endParaRPr>
            </a:p>
          </p:txBody>
        </p:sp>
        <p:sp>
          <p:nvSpPr>
            <p:cNvPr id="90" name="people_6" title="Icon of a person with a screen behind them">
              <a:extLst>
                <a:ext uri="{FF2B5EF4-FFF2-40B4-BE49-F238E27FC236}">
                  <a16:creationId xmlns:a16="http://schemas.microsoft.com/office/drawing/2014/main" id="{BB359BEE-6250-484A-9DCB-1162E3E5B27C}"/>
                </a:ext>
              </a:extLst>
            </p:cNvPr>
            <p:cNvSpPr>
              <a:spLocks noChangeAspect="1" noEditPoints="1"/>
            </p:cNvSpPr>
            <p:nvPr/>
          </p:nvSpPr>
          <p:spPr bwMode="auto">
            <a:xfrm>
              <a:off x="740451" y="5138517"/>
              <a:ext cx="230024" cy="22911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914411">
                <a:defRPr/>
              </a:pPr>
              <a:endParaRPr lang="en-US" sz="2000">
                <a:solidFill>
                  <a:srgbClr val="000000"/>
                </a:solidFill>
                <a:latin typeface="Segoe UI Light"/>
              </a:endParaRPr>
            </a:p>
          </p:txBody>
        </p:sp>
      </p:grpSp>
    </p:spTree>
    <p:extLst>
      <p:ext uri="{BB962C8B-B14F-4D97-AF65-F5344CB8AC3E}">
        <p14:creationId xmlns:p14="http://schemas.microsoft.com/office/powerpoint/2010/main" val="235937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2A8B17-851B-4A27-868E-17466C08CFB8}"/>
              </a:ext>
              <a:ext uri="{C183D7F6-B498-43B3-948B-1728B52AA6E4}">
                <adec:decorative xmlns:adec="http://schemas.microsoft.com/office/drawing/2017/decorative" val="1"/>
              </a:ext>
            </a:extLst>
          </p:cNvPr>
          <p:cNvSpPr/>
          <p:nvPr/>
        </p:nvSpPr>
        <p:spPr>
          <a:xfrm>
            <a:off x="0" y="10676"/>
            <a:ext cx="12192000" cy="3055418"/>
          </a:xfrm>
          <a:prstGeom prst="rect">
            <a:avLst/>
          </a:prstGeom>
          <a:solidFill>
            <a:srgbClr val="555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itle 13">
            <a:extLst>
              <a:ext uri="{FF2B5EF4-FFF2-40B4-BE49-F238E27FC236}">
                <a16:creationId xmlns:a16="http://schemas.microsoft.com/office/drawing/2014/main" id="{8FB1410F-EE39-4A0E-9679-D52B746E0A77}"/>
              </a:ext>
            </a:extLst>
          </p:cNvPr>
          <p:cNvSpPr txBox="1">
            <a:spLocks noGrp="1"/>
          </p:cNvSpPr>
          <p:nvPr>
            <p:ph type="title" idx="4294967295"/>
          </p:nvPr>
        </p:nvSpPr>
        <p:spPr>
          <a:xfrm>
            <a:off x="0" y="1122363"/>
            <a:ext cx="5703888" cy="16906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spc="-132" dirty="0">
                <a:solidFill>
                  <a:schemeClr val="bg1"/>
                </a:solidFill>
                <a:latin typeface="Segoe UI Semibold" panose="020B0702040204020203" pitchFamily="34" charset="0"/>
                <a:cs typeface="Segoe UI Semibold" panose="020B0702040204020203" pitchFamily="34" charset="0"/>
              </a:rPr>
              <a:t>Be more productive with Microsoft Teams apps for meetings</a:t>
            </a:r>
          </a:p>
        </p:txBody>
      </p:sp>
      <p:grpSp>
        <p:nvGrpSpPr>
          <p:cNvPr id="138" name="Group 137" descr="Microsoft logo">
            <a:extLst>
              <a:ext uri="{FF2B5EF4-FFF2-40B4-BE49-F238E27FC236}">
                <a16:creationId xmlns:a16="http://schemas.microsoft.com/office/drawing/2014/main" id="{89E52D79-4A62-4826-A92E-5CAA0AD33AEB}"/>
              </a:ext>
              <a:ext uri="{C183D7F6-B498-43B3-948B-1728B52AA6E4}">
                <adec:decorative xmlns:adec="http://schemas.microsoft.com/office/drawing/2017/decorative" val="0"/>
              </a:ext>
            </a:extLst>
          </p:cNvPr>
          <p:cNvGrpSpPr/>
          <p:nvPr/>
        </p:nvGrpSpPr>
        <p:grpSpPr>
          <a:xfrm>
            <a:off x="239856" y="213465"/>
            <a:ext cx="933131" cy="200341"/>
            <a:chOff x="465139" y="449264"/>
            <a:chExt cx="933131" cy="200341"/>
          </a:xfrm>
        </p:grpSpPr>
        <p:pic>
          <p:nvPicPr>
            <p:cNvPr id="139" name="Picture 138">
              <a:extLst>
                <a:ext uri="{FF2B5EF4-FFF2-40B4-BE49-F238E27FC236}">
                  <a16:creationId xmlns:a16="http://schemas.microsoft.com/office/drawing/2014/main" id="{D706F92D-93D4-48AD-9038-D79413A01DF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140" name="MS logo gray - EMF">
              <a:extLst>
                <a:ext uri="{FF2B5EF4-FFF2-40B4-BE49-F238E27FC236}">
                  <a16:creationId xmlns:a16="http://schemas.microsoft.com/office/drawing/2014/main" id="{32546FF8-74A6-4227-A79D-FB001348157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grpSp>
        <p:nvGrpSpPr>
          <p:cNvPr id="127" name="Group 126" descr="Illuustration: Online meeting">
            <a:extLst>
              <a:ext uri="{FF2B5EF4-FFF2-40B4-BE49-F238E27FC236}">
                <a16:creationId xmlns:a16="http://schemas.microsoft.com/office/drawing/2014/main" id="{06927B1A-1A1B-4EC3-B1B0-A70D2A186667}"/>
              </a:ext>
            </a:extLst>
          </p:cNvPr>
          <p:cNvGrpSpPr/>
          <p:nvPr/>
        </p:nvGrpSpPr>
        <p:grpSpPr>
          <a:xfrm>
            <a:off x="6956059" y="313636"/>
            <a:ext cx="3521449" cy="2312614"/>
            <a:chOff x="5170488" y="336550"/>
            <a:chExt cx="3990975" cy="2620963"/>
          </a:xfrm>
        </p:grpSpPr>
        <p:sp>
          <p:nvSpPr>
            <p:cNvPr id="128" name="AutoShape 3">
              <a:extLst>
                <a:ext uri="{FF2B5EF4-FFF2-40B4-BE49-F238E27FC236}">
                  <a16:creationId xmlns:a16="http://schemas.microsoft.com/office/drawing/2014/main" id="{B3B14CA4-8D94-41DD-A52D-E0ADC4667958}"/>
                </a:ext>
              </a:extLst>
            </p:cNvPr>
            <p:cNvSpPr>
              <a:spLocks noChangeAspect="1" noChangeArrowheads="1" noTextEdit="1"/>
            </p:cNvSpPr>
            <p:nvPr/>
          </p:nvSpPr>
          <p:spPr bwMode="auto">
            <a:xfrm>
              <a:off x="5170488" y="339725"/>
              <a:ext cx="3990975"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29" name="Freeform 5">
              <a:extLst>
                <a:ext uri="{FF2B5EF4-FFF2-40B4-BE49-F238E27FC236}">
                  <a16:creationId xmlns:a16="http://schemas.microsoft.com/office/drawing/2014/main" id="{A3E5F795-3862-4F75-957F-874FDA2106CC}"/>
                </a:ext>
              </a:extLst>
            </p:cNvPr>
            <p:cNvSpPr>
              <a:spLocks/>
            </p:cNvSpPr>
            <p:nvPr/>
          </p:nvSpPr>
          <p:spPr bwMode="auto">
            <a:xfrm>
              <a:off x="5321301" y="1766888"/>
              <a:ext cx="596900" cy="595313"/>
            </a:xfrm>
            <a:custGeom>
              <a:avLst/>
              <a:gdLst>
                <a:gd name="T0" fmla="*/ 103 w 205"/>
                <a:gd name="T1" fmla="*/ 204 h 204"/>
                <a:gd name="T2" fmla="*/ 205 w 205"/>
                <a:gd name="T3" fmla="*/ 102 h 204"/>
                <a:gd name="T4" fmla="*/ 145 w 205"/>
                <a:gd name="T5" fmla="*/ 9 h 204"/>
                <a:gd name="T6" fmla="*/ 103 w 205"/>
                <a:gd name="T7" fmla="*/ 0 h 204"/>
                <a:gd name="T8" fmla="*/ 60 w 205"/>
                <a:gd name="T9" fmla="*/ 9 h 204"/>
                <a:gd name="T10" fmla="*/ 0 w 205"/>
                <a:gd name="T11" fmla="*/ 102 h 204"/>
                <a:gd name="T12" fmla="*/ 103 w 205"/>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05" h="204">
                  <a:moveTo>
                    <a:pt x="103" y="204"/>
                  </a:moveTo>
                  <a:cubicBezTo>
                    <a:pt x="159" y="204"/>
                    <a:pt x="205" y="159"/>
                    <a:pt x="205" y="102"/>
                  </a:cubicBezTo>
                  <a:cubicBezTo>
                    <a:pt x="205" y="61"/>
                    <a:pt x="180" y="25"/>
                    <a:pt x="145" y="9"/>
                  </a:cubicBezTo>
                  <a:cubicBezTo>
                    <a:pt x="132" y="3"/>
                    <a:pt x="118" y="0"/>
                    <a:pt x="103" y="0"/>
                  </a:cubicBezTo>
                  <a:cubicBezTo>
                    <a:pt x="88" y="0"/>
                    <a:pt x="73" y="3"/>
                    <a:pt x="60" y="9"/>
                  </a:cubicBezTo>
                  <a:cubicBezTo>
                    <a:pt x="25" y="25"/>
                    <a:pt x="0" y="61"/>
                    <a:pt x="0" y="102"/>
                  </a:cubicBezTo>
                  <a:cubicBezTo>
                    <a:pt x="0" y="159"/>
                    <a:pt x="46" y="204"/>
                    <a:pt x="103" y="204"/>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0" name="Freeform 6">
              <a:extLst>
                <a:ext uri="{FF2B5EF4-FFF2-40B4-BE49-F238E27FC236}">
                  <a16:creationId xmlns:a16="http://schemas.microsoft.com/office/drawing/2014/main" id="{4F0F32B7-0E0F-4A1B-A2AC-FF781FC49EAD}"/>
                </a:ext>
              </a:extLst>
            </p:cNvPr>
            <p:cNvSpPr>
              <a:spLocks/>
            </p:cNvSpPr>
            <p:nvPr/>
          </p:nvSpPr>
          <p:spPr bwMode="auto">
            <a:xfrm>
              <a:off x="5173663" y="2435225"/>
              <a:ext cx="698500" cy="449263"/>
            </a:xfrm>
            <a:custGeom>
              <a:avLst/>
              <a:gdLst>
                <a:gd name="T0" fmla="*/ 153 w 240"/>
                <a:gd name="T1" fmla="*/ 0 h 154"/>
                <a:gd name="T2" fmla="*/ 0 w 240"/>
                <a:gd name="T3" fmla="*/ 154 h 154"/>
                <a:gd name="T4" fmla="*/ 240 w 240"/>
                <a:gd name="T5" fmla="*/ 154 h 154"/>
                <a:gd name="T6" fmla="*/ 240 w 240"/>
                <a:gd name="T7" fmla="*/ 21 h 154"/>
                <a:gd name="T8" fmla="*/ 153 w 240"/>
                <a:gd name="T9" fmla="*/ 0 h 154"/>
              </a:gdLst>
              <a:ahLst/>
              <a:cxnLst>
                <a:cxn ang="0">
                  <a:pos x="T0" y="T1"/>
                </a:cxn>
                <a:cxn ang="0">
                  <a:pos x="T2" y="T3"/>
                </a:cxn>
                <a:cxn ang="0">
                  <a:pos x="T4" y="T5"/>
                </a:cxn>
                <a:cxn ang="0">
                  <a:pos x="T6" y="T7"/>
                </a:cxn>
                <a:cxn ang="0">
                  <a:pos x="T8" y="T9"/>
                </a:cxn>
              </a:cxnLst>
              <a:rect l="0" t="0" r="r" b="b"/>
              <a:pathLst>
                <a:path w="240" h="154">
                  <a:moveTo>
                    <a:pt x="153" y="0"/>
                  </a:moveTo>
                  <a:cubicBezTo>
                    <a:pt x="69" y="0"/>
                    <a:pt x="0" y="69"/>
                    <a:pt x="0" y="154"/>
                  </a:cubicBezTo>
                  <a:cubicBezTo>
                    <a:pt x="240" y="154"/>
                    <a:pt x="240" y="154"/>
                    <a:pt x="240" y="154"/>
                  </a:cubicBezTo>
                  <a:cubicBezTo>
                    <a:pt x="240" y="21"/>
                    <a:pt x="240" y="21"/>
                    <a:pt x="240" y="21"/>
                  </a:cubicBezTo>
                  <a:cubicBezTo>
                    <a:pt x="218" y="8"/>
                    <a:pt x="175" y="0"/>
                    <a:pt x="153"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1" name="Freeform 7">
              <a:extLst>
                <a:ext uri="{FF2B5EF4-FFF2-40B4-BE49-F238E27FC236}">
                  <a16:creationId xmlns:a16="http://schemas.microsoft.com/office/drawing/2014/main" id="{2D069EED-68C9-4E85-A2DF-3F69CE1FB2D1}"/>
                </a:ext>
              </a:extLst>
            </p:cNvPr>
            <p:cNvSpPr>
              <a:spLocks/>
            </p:cNvSpPr>
            <p:nvPr/>
          </p:nvSpPr>
          <p:spPr bwMode="auto">
            <a:xfrm>
              <a:off x="5930901" y="2417763"/>
              <a:ext cx="685800" cy="536575"/>
            </a:xfrm>
            <a:custGeom>
              <a:avLst/>
              <a:gdLst>
                <a:gd name="T0" fmla="*/ 236 w 236"/>
                <a:gd name="T1" fmla="*/ 141 h 184"/>
                <a:gd name="T2" fmla="*/ 236 w 236"/>
                <a:gd name="T3" fmla="*/ 7 h 184"/>
                <a:gd name="T4" fmla="*/ 229 w 236"/>
                <a:gd name="T5" fmla="*/ 0 h 184"/>
                <a:gd name="T6" fmla="*/ 7 w 236"/>
                <a:gd name="T7" fmla="*/ 0 h 184"/>
                <a:gd name="T8" fmla="*/ 0 w 236"/>
                <a:gd name="T9" fmla="*/ 7 h 184"/>
                <a:gd name="T10" fmla="*/ 0 w 236"/>
                <a:gd name="T11" fmla="*/ 141 h 184"/>
                <a:gd name="T12" fmla="*/ 7 w 236"/>
                <a:gd name="T13" fmla="*/ 148 h 184"/>
                <a:gd name="T14" fmla="*/ 108 w 236"/>
                <a:gd name="T15" fmla="*/ 148 h 184"/>
                <a:gd name="T16" fmla="*/ 108 w 236"/>
                <a:gd name="T17" fmla="*/ 170 h 184"/>
                <a:gd name="T18" fmla="*/ 72 w 236"/>
                <a:gd name="T19" fmla="*/ 170 h 184"/>
                <a:gd name="T20" fmla="*/ 72 w 236"/>
                <a:gd name="T21" fmla="*/ 184 h 184"/>
                <a:gd name="T22" fmla="*/ 163 w 236"/>
                <a:gd name="T23" fmla="*/ 184 h 184"/>
                <a:gd name="T24" fmla="*/ 163 w 236"/>
                <a:gd name="T25" fmla="*/ 170 h 184"/>
                <a:gd name="T26" fmla="*/ 126 w 236"/>
                <a:gd name="T27" fmla="*/ 170 h 184"/>
                <a:gd name="T28" fmla="*/ 126 w 236"/>
                <a:gd name="T29" fmla="*/ 148 h 184"/>
                <a:gd name="T30" fmla="*/ 229 w 236"/>
                <a:gd name="T31" fmla="*/ 148 h 184"/>
                <a:gd name="T32" fmla="*/ 236 w 236"/>
                <a:gd name="T33" fmla="*/ 14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84">
                  <a:moveTo>
                    <a:pt x="236" y="141"/>
                  </a:moveTo>
                  <a:cubicBezTo>
                    <a:pt x="236" y="7"/>
                    <a:pt x="236" y="7"/>
                    <a:pt x="236" y="7"/>
                  </a:cubicBezTo>
                  <a:cubicBezTo>
                    <a:pt x="236" y="3"/>
                    <a:pt x="233" y="0"/>
                    <a:pt x="229" y="0"/>
                  </a:cubicBezTo>
                  <a:cubicBezTo>
                    <a:pt x="7" y="0"/>
                    <a:pt x="7" y="0"/>
                    <a:pt x="7" y="0"/>
                  </a:cubicBezTo>
                  <a:cubicBezTo>
                    <a:pt x="3" y="0"/>
                    <a:pt x="0" y="3"/>
                    <a:pt x="0" y="7"/>
                  </a:cubicBezTo>
                  <a:cubicBezTo>
                    <a:pt x="0" y="141"/>
                    <a:pt x="0" y="141"/>
                    <a:pt x="0" y="141"/>
                  </a:cubicBezTo>
                  <a:cubicBezTo>
                    <a:pt x="0" y="145"/>
                    <a:pt x="3" y="148"/>
                    <a:pt x="7" y="148"/>
                  </a:cubicBezTo>
                  <a:cubicBezTo>
                    <a:pt x="108" y="148"/>
                    <a:pt x="108" y="148"/>
                    <a:pt x="108" y="148"/>
                  </a:cubicBezTo>
                  <a:cubicBezTo>
                    <a:pt x="108" y="170"/>
                    <a:pt x="108" y="170"/>
                    <a:pt x="108" y="170"/>
                  </a:cubicBezTo>
                  <a:cubicBezTo>
                    <a:pt x="72" y="170"/>
                    <a:pt x="72" y="170"/>
                    <a:pt x="72" y="170"/>
                  </a:cubicBezTo>
                  <a:cubicBezTo>
                    <a:pt x="72" y="184"/>
                    <a:pt x="72" y="184"/>
                    <a:pt x="72" y="184"/>
                  </a:cubicBezTo>
                  <a:cubicBezTo>
                    <a:pt x="163" y="184"/>
                    <a:pt x="163" y="184"/>
                    <a:pt x="163" y="184"/>
                  </a:cubicBezTo>
                  <a:cubicBezTo>
                    <a:pt x="163" y="170"/>
                    <a:pt x="163" y="170"/>
                    <a:pt x="163" y="170"/>
                  </a:cubicBezTo>
                  <a:cubicBezTo>
                    <a:pt x="126" y="170"/>
                    <a:pt x="126" y="170"/>
                    <a:pt x="126" y="170"/>
                  </a:cubicBezTo>
                  <a:cubicBezTo>
                    <a:pt x="126" y="148"/>
                    <a:pt x="126" y="148"/>
                    <a:pt x="126" y="148"/>
                  </a:cubicBezTo>
                  <a:cubicBezTo>
                    <a:pt x="229" y="148"/>
                    <a:pt x="229" y="148"/>
                    <a:pt x="229" y="148"/>
                  </a:cubicBezTo>
                  <a:cubicBezTo>
                    <a:pt x="233" y="148"/>
                    <a:pt x="236" y="145"/>
                    <a:pt x="236" y="141"/>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2" name="Freeform 8">
              <a:extLst>
                <a:ext uri="{FF2B5EF4-FFF2-40B4-BE49-F238E27FC236}">
                  <a16:creationId xmlns:a16="http://schemas.microsoft.com/office/drawing/2014/main" id="{3BC4ED02-945A-469D-B702-36BD8C58255D}"/>
                </a:ext>
              </a:extLst>
            </p:cNvPr>
            <p:cNvSpPr>
              <a:spLocks noEditPoints="1"/>
            </p:cNvSpPr>
            <p:nvPr/>
          </p:nvSpPr>
          <p:spPr bwMode="auto">
            <a:xfrm>
              <a:off x="5910263" y="763588"/>
              <a:ext cx="2733675" cy="920750"/>
            </a:xfrm>
            <a:custGeom>
              <a:avLst/>
              <a:gdLst>
                <a:gd name="T0" fmla="*/ 12 w 939"/>
                <a:gd name="T1" fmla="*/ 292 h 316"/>
                <a:gd name="T2" fmla="*/ 23 w 939"/>
                <a:gd name="T3" fmla="*/ 285 h 316"/>
                <a:gd name="T4" fmla="*/ 36 w 939"/>
                <a:gd name="T5" fmla="*/ 265 h 316"/>
                <a:gd name="T6" fmla="*/ 38 w 939"/>
                <a:gd name="T7" fmla="*/ 251 h 316"/>
                <a:gd name="T8" fmla="*/ 43 w 939"/>
                <a:gd name="T9" fmla="*/ 255 h 316"/>
                <a:gd name="T10" fmla="*/ 74 w 939"/>
                <a:gd name="T11" fmla="*/ 203 h 316"/>
                <a:gd name="T12" fmla="*/ 87 w 939"/>
                <a:gd name="T13" fmla="*/ 198 h 316"/>
                <a:gd name="T14" fmla="*/ 103 w 939"/>
                <a:gd name="T15" fmla="*/ 181 h 316"/>
                <a:gd name="T16" fmla="*/ 918 w 939"/>
                <a:gd name="T17" fmla="*/ 174 h 316"/>
                <a:gd name="T18" fmla="*/ 934 w 939"/>
                <a:gd name="T19" fmla="*/ 191 h 316"/>
                <a:gd name="T20" fmla="*/ 125 w 939"/>
                <a:gd name="T21" fmla="*/ 151 h 316"/>
                <a:gd name="T22" fmla="*/ 909 w 939"/>
                <a:gd name="T23" fmla="*/ 165 h 316"/>
                <a:gd name="T24" fmla="*/ 913 w 939"/>
                <a:gd name="T25" fmla="*/ 161 h 316"/>
                <a:gd name="T26" fmla="*/ 134 w 939"/>
                <a:gd name="T27" fmla="*/ 143 h 316"/>
                <a:gd name="T28" fmla="*/ 137 w 939"/>
                <a:gd name="T29" fmla="*/ 148 h 316"/>
                <a:gd name="T30" fmla="*/ 868 w 939"/>
                <a:gd name="T31" fmla="*/ 122 h 316"/>
                <a:gd name="T32" fmla="*/ 165 w 939"/>
                <a:gd name="T33" fmla="*/ 125 h 316"/>
                <a:gd name="T34" fmla="*/ 184 w 939"/>
                <a:gd name="T35" fmla="*/ 111 h 316"/>
                <a:gd name="T36" fmla="*/ 835 w 939"/>
                <a:gd name="T37" fmla="*/ 105 h 316"/>
                <a:gd name="T38" fmla="*/ 854 w 939"/>
                <a:gd name="T39" fmla="*/ 119 h 316"/>
                <a:gd name="T40" fmla="*/ 211 w 939"/>
                <a:gd name="T41" fmla="*/ 86 h 316"/>
                <a:gd name="T42" fmla="*/ 825 w 939"/>
                <a:gd name="T43" fmla="*/ 99 h 316"/>
                <a:gd name="T44" fmla="*/ 828 w 939"/>
                <a:gd name="T45" fmla="*/ 94 h 316"/>
                <a:gd name="T46" fmla="*/ 221 w 939"/>
                <a:gd name="T47" fmla="*/ 80 h 316"/>
                <a:gd name="T48" fmla="*/ 224 w 939"/>
                <a:gd name="T49" fmla="*/ 85 h 316"/>
                <a:gd name="T50" fmla="*/ 776 w 939"/>
                <a:gd name="T51" fmla="*/ 63 h 316"/>
                <a:gd name="T52" fmla="*/ 256 w 939"/>
                <a:gd name="T53" fmla="*/ 68 h 316"/>
                <a:gd name="T54" fmla="*/ 277 w 939"/>
                <a:gd name="T55" fmla="*/ 58 h 316"/>
                <a:gd name="T56" fmla="*/ 741 w 939"/>
                <a:gd name="T57" fmla="*/ 54 h 316"/>
                <a:gd name="T58" fmla="*/ 763 w 939"/>
                <a:gd name="T59" fmla="*/ 63 h 316"/>
                <a:gd name="T60" fmla="*/ 308 w 939"/>
                <a:gd name="T61" fmla="*/ 38 h 316"/>
                <a:gd name="T62" fmla="*/ 730 w 939"/>
                <a:gd name="T63" fmla="*/ 49 h 316"/>
                <a:gd name="T64" fmla="*/ 732 w 939"/>
                <a:gd name="T65" fmla="*/ 43 h 316"/>
                <a:gd name="T66" fmla="*/ 319 w 939"/>
                <a:gd name="T67" fmla="*/ 34 h 316"/>
                <a:gd name="T68" fmla="*/ 321 w 939"/>
                <a:gd name="T69" fmla="*/ 40 h 316"/>
                <a:gd name="T70" fmla="*/ 675 w 939"/>
                <a:gd name="T71" fmla="*/ 23 h 316"/>
                <a:gd name="T72" fmla="*/ 355 w 939"/>
                <a:gd name="T73" fmla="*/ 29 h 316"/>
                <a:gd name="T74" fmla="*/ 378 w 939"/>
                <a:gd name="T75" fmla="*/ 23 h 316"/>
                <a:gd name="T76" fmla="*/ 639 w 939"/>
                <a:gd name="T77" fmla="*/ 20 h 316"/>
                <a:gd name="T78" fmla="*/ 662 w 939"/>
                <a:gd name="T79" fmla="*/ 26 h 316"/>
                <a:gd name="T80" fmla="*/ 412 w 939"/>
                <a:gd name="T81" fmla="*/ 9 h 316"/>
                <a:gd name="T82" fmla="*/ 627 w 939"/>
                <a:gd name="T83" fmla="*/ 18 h 316"/>
                <a:gd name="T84" fmla="*/ 628 w 939"/>
                <a:gd name="T85" fmla="*/ 12 h 316"/>
                <a:gd name="T86" fmla="*/ 424 w 939"/>
                <a:gd name="T87" fmla="*/ 7 h 316"/>
                <a:gd name="T88" fmla="*/ 425 w 939"/>
                <a:gd name="T89" fmla="*/ 13 h 316"/>
                <a:gd name="T90" fmla="*/ 569 w 939"/>
                <a:gd name="T91" fmla="*/ 3 h 316"/>
                <a:gd name="T92" fmla="*/ 461 w 939"/>
                <a:gd name="T93" fmla="*/ 9 h 316"/>
                <a:gd name="T94" fmla="*/ 485 w 939"/>
                <a:gd name="T95" fmla="*/ 7 h 316"/>
                <a:gd name="T96" fmla="*/ 532 w 939"/>
                <a:gd name="T97" fmla="*/ 7 h 316"/>
                <a:gd name="T98" fmla="*/ 556 w 939"/>
                <a:gd name="T99" fmla="*/ 8 h 316"/>
                <a:gd name="T100" fmla="*/ 514 w 939"/>
                <a:gd name="T101" fmla="*/ 1 h 316"/>
                <a:gd name="T102" fmla="*/ 514 w 939"/>
                <a:gd name="T103" fmla="*/ 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9" h="316">
                  <a:moveTo>
                    <a:pt x="6" y="316"/>
                  </a:moveTo>
                  <a:cubicBezTo>
                    <a:pt x="0" y="313"/>
                    <a:pt x="0" y="313"/>
                    <a:pt x="0" y="313"/>
                  </a:cubicBezTo>
                  <a:cubicBezTo>
                    <a:pt x="4" y="306"/>
                    <a:pt x="8" y="299"/>
                    <a:pt x="12" y="292"/>
                  </a:cubicBezTo>
                  <a:cubicBezTo>
                    <a:pt x="17" y="295"/>
                    <a:pt x="17" y="295"/>
                    <a:pt x="17" y="295"/>
                  </a:cubicBezTo>
                  <a:cubicBezTo>
                    <a:pt x="13" y="302"/>
                    <a:pt x="9" y="309"/>
                    <a:pt x="6" y="316"/>
                  </a:cubicBezTo>
                  <a:close/>
                  <a:moveTo>
                    <a:pt x="23" y="285"/>
                  </a:moveTo>
                  <a:cubicBezTo>
                    <a:pt x="18" y="282"/>
                    <a:pt x="18" y="282"/>
                    <a:pt x="18" y="282"/>
                  </a:cubicBezTo>
                  <a:cubicBezTo>
                    <a:pt x="22" y="275"/>
                    <a:pt x="26" y="268"/>
                    <a:pt x="31" y="261"/>
                  </a:cubicBezTo>
                  <a:cubicBezTo>
                    <a:pt x="36" y="265"/>
                    <a:pt x="36" y="265"/>
                    <a:pt x="36" y="265"/>
                  </a:cubicBezTo>
                  <a:cubicBezTo>
                    <a:pt x="31" y="271"/>
                    <a:pt x="27" y="278"/>
                    <a:pt x="23" y="285"/>
                  </a:cubicBezTo>
                  <a:close/>
                  <a:moveTo>
                    <a:pt x="43" y="255"/>
                  </a:moveTo>
                  <a:cubicBezTo>
                    <a:pt x="38" y="251"/>
                    <a:pt x="38" y="251"/>
                    <a:pt x="38" y="251"/>
                  </a:cubicBezTo>
                  <a:cubicBezTo>
                    <a:pt x="42" y="245"/>
                    <a:pt x="47" y="238"/>
                    <a:pt x="52" y="232"/>
                  </a:cubicBezTo>
                  <a:cubicBezTo>
                    <a:pt x="56" y="235"/>
                    <a:pt x="56" y="235"/>
                    <a:pt x="56" y="235"/>
                  </a:cubicBezTo>
                  <a:cubicBezTo>
                    <a:pt x="52" y="242"/>
                    <a:pt x="47" y="248"/>
                    <a:pt x="43" y="255"/>
                  </a:cubicBezTo>
                  <a:close/>
                  <a:moveTo>
                    <a:pt x="64" y="226"/>
                  </a:moveTo>
                  <a:cubicBezTo>
                    <a:pt x="59" y="222"/>
                    <a:pt x="59" y="222"/>
                    <a:pt x="59" y="222"/>
                  </a:cubicBezTo>
                  <a:cubicBezTo>
                    <a:pt x="64" y="216"/>
                    <a:pt x="69" y="209"/>
                    <a:pt x="74" y="203"/>
                  </a:cubicBezTo>
                  <a:cubicBezTo>
                    <a:pt x="79" y="207"/>
                    <a:pt x="79" y="207"/>
                    <a:pt x="79" y="207"/>
                  </a:cubicBezTo>
                  <a:cubicBezTo>
                    <a:pt x="74" y="213"/>
                    <a:pt x="69" y="220"/>
                    <a:pt x="64" y="226"/>
                  </a:cubicBezTo>
                  <a:close/>
                  <a:moveTo>
                    <a:pt x="87" y="198"/>
                  </a:moveTo>
                  <a:cubicBezTo>
                    <a:pt x="82" y="194"/>
                    <a:pt x="82" y="194"/>
                    <a:pt x="82" y="194"/>
                  </a:cubicBezTo>
                  <a:cubicBezTo>
                    <a:pt x="88" y="188"/>
                    <a:pt x="93" y="182"/>
                    <a:pt x="99" y="177"/>
                  </a:cubicBezTo>
                  <a:cubicBezTo>
                    <a:pt x="103" y="181"/>
                    <a:pt x="103" y="181"/>
                    <a:pt x="103" y="181"/>
                  </a:cubicBezTo>
                  <a:cubicBezTo>
                    <a:pt x="97" y="186"/>
                    <a:pt x="92" y="192"/>
                    <a:pt x="87" y="198"/>
                  </a:cubicBezTo>
                  <a:close/>
                  <a:moveTo>
                    <a:pt x="934" y="191"/>
                  </a:moveTo>
                  <a:cubicBezTo>
                    <a:pt x="929" y="185"/>
                    <a:pt x="923" y="179"/>
                    <a:pt x="918" y="174"/>
                  </a:cubicBezTo>
                  <a:cubicBezTo>
                    <a:pt x="922" y="169"/>
                    <a:pt x="922" y="169"/>
                    <a:pt x="922" y="169"/>
                  </a:cubicBezTo>
                  <a:cubicBezTo>
                    <a:pt x="928" y="175"/>
                    <a:pt x="933" y="181"/>
                    <a:pt x="939" y="187"/>
                  </a:cubicBezTo>
                  <a:lnTo>
                    <a:pt x="934" y="191"/>
                  </a:lnTo>
                  <a:close/>
                  <a:moveTo>
                    <a:pt x="111" y="172"/>
                  </a:moveTo>
                  <a:cubicBezTo>
                    <a:pt x="107" y="168"/>
                    <a:pt x="107" y="168"/>
                    <a:pt x="107" y="168"/>
                  </a:cubicBezTo>
                  <a:cubicBezTo>
                    <a:pt x="113" y="162"/>
                    <a:pt x="119" y="157"/>
                    <a:pt x="125" y="151"/>
                  </a:cubicBezTo>
                  <a:cubicBezTo>
                    <a:pt x="129" y="156"/>
                    <a:pt x="129" y="156"/>
                    <a:pt x="129" y="156"/>
                  </a:cubicBezTo>
                  <a:cubicBezTo>
                    <a:pt x="123" y="161"/>
                    <a:pt x="117" y="167"/>
                    <a:pt x="111" y="172"/>
                  </a:cubicBezTo>
                  <a:close/>
                  <a:moveTo>
                    <a:pt x="909" y="165"/>
                  </a:moveTo>
                  <a:cubicBezTo>
                    <a:pt x="903" y="160"/>
                    <a:pt x="897" y="154"/>
                    <a:pt x="891" y="149"/>
                  </a:cubicBezTo>
                  <a:cubicBezTo>
                    <a:pt x="895" y="145"/>
                    <a:pt x="895" y="145"/>
                    <a:pt x="895" y="145"/>
                  </a:cubicBezTo>
                  <a:cubicBezTo>
                    <a:pt x="902" y="150"/>
                    <a:pt x="907" y="156"/>
                    <a:pt x="913" y="161"/>
                  </a:cubicBezTo>
                  <a:lnTo>
                    <a:pt x="909" y="165"/>
                  </a:lnTo>
                  <a:close/>
                  <a:moveTo>
                    <a:pt x="137" y="148"/>
                  </a:moveTo>
                  <a:cubicBezTo>
                    <a:pt x="134" y="143"/>
                    <a:pt x="134" y="143"/>
                    <a:pt x="134" y="143"/>
                  </a:cubicBezTo>
                  <a:cubicBezTo>
                    <a:pt x="140" y="138"/>
                    <a:pt x="146" y="133"/>
                    <a:pt x="152" y="128"/>
                  </a:cubicBezTo>
                  <a:cubicBezTo>
                    <a:pt x="156" y="133"/>
                    <a:pt x="156" y="133"/>
                    <a:pt x="156" y="133"/>
                  </a:cubicBezTo>
                  <a:cubicBezTo>
                    <a:pt x="150" y="138"/>
                    <a:pt x="143" y="143"/>
                    <a:pt x="137" y="148"/>
                  </a:cubicBezTo>
                  <a:close/>
                  <a:moveTo>
                    <a:pt x="882" y="141"/>
                  </a:moveTo>
                  <a:cubicBezTo>
                    <a:pt x="876" y="136"/>
                    <a:pt x="870" y="131"/>
                    <a:pt x="864" y="126"/>
                  </a:cubicBezTo>
                  <a:cubicBezTo>
                    <a:pt x="868" y="122"/>
                    <a:pt x="868" y="122"/>
                    <a:pt x="868" y="122"/>
                  </a:cubicBezTo>
                  <a:cubicBezTo>
                    <a:pt x="874" y="127"/>
                    <a:pt x="880" y="132"/>
                    <a:pt x="886" y="137"/>
                  </a:cubicBezTo>
                  <a:lnTo>
                    <a:pt x="882" y="141"/>
                  </a:lnTo>
                  <a:close/>
                  <a:moveTo>
                    <a:pt x="165" y="125"/>
                  </a:moveTo>
                  <a:cubicBezTo>
                    <a:pt x="161" y="120"/>
                    <a:pt x="161" y="120"/>
                    <a:pt x="161" y="120"/>
                  </a:cubicBezTo>
                  <a:cubicBezTo>
                    <a:pt x="168" y="116"/>
                    <a:pt x="174" y="111"/>
                    <a:pt x="181" y="106"/>
                  </a:cubicBezTo>
                  <a:cubicBezTo>
                    <a:pt x="184" y="111"/>
                    <a:pt x="184" y="111"/>
                    <a:pt x="184" y="111"/>
                  </a:cubicBezTo>
                  <a:cubicBezTo>
                    <a:pt x="178" y="116"/>
                    <a:pt x="171" y="120"/>
                    <a:pt x="165" y="125"/>
                  </a:cubicBezTo>
                  <a:close/>
                  <a:moveTo>
                    <a:pt x="854" y="119"/>
                  </a:moveTo>
                  <a:cubicBezTo>
                    <a:pt x="848" y="114"/>
                    <a:pt x="842" y="110"/>
                    <a:pt x="835" y="105"/>
                  </a:cubicBezTo>
                  <a:cubicBezTo>
                    <a:pt x="838" y="100"/>
                    <a:pt x="838" y="100"/>
                    <a:pt x="838" y="100"/>
                  </a:cubicBezTo>
                  <a:cubicBezTo>
                    <a:pt x="845" y="105"/>
                    <a:pt x="852" y="110"/>
                    <a:pt x="858" y="114"/>
                  </a:cubicBezTo>
                  <a:lnTo>
                    <a:pt x="854" y="119"/>
                  </a:lnTo>
                  <a:close/>
                  <a:moveTo>
                    <a:pt x="194" y="104"/>
                  </a:moveTo>
                  <a:cubicBezTo>
                    <a:pt x="191" y="99"/>
                    <a:pt x="191" y="99"/>
                    <a:pt x="191" y="99"/>
                  </a:cubicBezTo>
                  <a:cubicBezTo>
                    <a:pt x="197" y="95"/>
                    <a:pt x="204" y="90"/>
                    <a:pt x="211" y="86"/>
                  </a:cubicBezTo>
                  <a:cubicBezTo>
                    <a:pt x="214" y="91"/>
                    <a:pt x="214" y="91"/>
                    <a:pt x="214" y="91"/>
                  </a:cubicBezTo>
                  <a:cubicBezTo>
                    <a:pt x="207" y="95"/>
                    <a:pt x="201" y="100"/>
                    <a:pt x="194" y="104"/>
                  </a:cubicBezTo>
                  <a:close/>
                  <a:moveTo>
                    <a:pt x="825" y="99"/>
                  </a:moveTo>
                  <a:cubicBezTo>
                    <a:pt x="818" y="94"/>
                    <a:pt x="812" y="90"/>
                    <a:pt x="805" y="86"/>
                  </a:cubicBezTo>
                  <a:cubicBezTo>
                    <a:pt x="808" y="81"/>
                    <a:pt x="808" y="81"/>
                    <a:pt x="808" y="81"/>
                  </a:cubicBezTo>
                  <a:cubicBezTo>
                    <a:pt x="815" y="85"/>
                    <a:pt x="822" y="89"/>
                    <a:pt x="828" y="94"/>
                  </a:cubicBezTo>
                  <a:lnTo>
                    <a:pt x="825" y="99"/>
                  </a:lnTo>
                  <a:close/>
                  <a:moveTo>
                    <a:pt x="224" y="85"/>
                  </a:moveTo>
                  <a:cubicBezTo>
                    <a:pt x="221" y="80"/>
                    <a:pt x="221" y="80"/>
                    <a:pt x="221" y="80"/>
                  </a:cubicBezTo>
                  <a:cubicBezTo>
                    <a:pt x="228" y="76"/>
                    <a:pt x="235" y="72"/>
                    <a:pt x="242" y="68"/>
                  </a:cubicBezTo>
                  <a:cubicBezTo>
                    <a:pt x="245" y="73"/>
                    <a:pt x="245" y="73"/>
                    <a:pt x="245" y="73"/>
                  </a:cubicBezTo>
                  <a:cubicBezTo>
                    <a:pt x="238" y="77"/>
                    <a:pt x="231" y="81"/>
                    <a:pt x="224" y="85"/>
                  </a:cubicBezTo>
                  <a:close/>
                  <a:moveTo>
                    <a:pt x="794" y="80"/>
                  </a:moveTo>
                  <a:cubicBezTo>
                    <a:pt x="787" y="76"/>
                    <a:pt x="780" y="72"/>
                    <a:pt x="773" y="69"/>
                  </a:cubicBezTo>
                  <a:cubicBezTo>
                    <a:pt x="776" y="63"/>
                    <a:pt x="776" y="63"/>
                    <a:pt x="776" y="63"/>
                  </a:cubicBezTo>
                  <a:cubicBezTo>
                    <a:pt x="783" y="67"/>
                    <a:pt x="790" y="71"/>
                    <a:pt x="797" y="75"/>
                  </a:cubicBezTo>
                  <a:lnTo>
                    <a:pt x="794" y="80"/>
                  </a:lnTo>
                  <a:close/>
                  <a:moveTo>
                    <a:pt x="256" y="68"/>
                  </a:moveTo>
                  <a:cubicBezTo>
                    <a:pt x="253" y="63"/>
                    <a:pt x="253" y="63"/>
                    <a:pt x="253" y="63"/>
                  </a:cubicBezTo>
                  <a:cubicBezTo>
                    <a:pt x="260" y="59"/>
                    <a:pt x="268" y="55"/>
                    <a:pt x="275" y="52"/>
                  </a:cubicBezTo>
                  <a:cubicBezTo>
                    <a:pt x="277" y="58"/>
                    <a:pt x="277" y="58"/>
                    <a:pt x="277" y="58"/>
                  </a:cubicBezTo>
                  <a:cubicBezTo>
                    <a:pt x="270" y="61"/>
                    <a:pt x="263" y="64"/>
                    <a:pt x="256" y="68"/>
                  </a:cubicBezTo>
                  <a:close/>
                  <a:moveTo>
                    <a:pt x="763" y="63"/>
                  </a:moveTo>
                  <a:cubicBezTo>
                    <a:pt x="756" y="60"/>
                    <a:pt x="748" y="57"/>
                    <a:pt x="741" y="54"/>
                  </a:cubicBezTo>
                  <a:cubicBezTo>
                    <a:pt x="743" y="48"/>
                    <a:pt x="743" y="48"/>
                    <a:pt x="743" y="48"/>
                  </a:cubicBezTo>
                  <a:cubicBezTo>
                    <a:pt x="751" y="51"/>
                    <a:pt x="758" y="55"/>
                    <a:pt x="765" y="58"/>
                  </a:cubicBezTo>
                  <a:lnTo>
                    <a:pt x="763" y="63"/>
                  </a:lnTo>
                  <a:close/>
                  <a:moveTo>
                    <a:pt x="288" y="53"/>
                  </a:moveTo>
                  <a:cubicBezTo>
                    <a:pt x="286" y="47"/>
                    <a:pt x="286" y="47"/>
                    <a:pt x="286" y="47"/>
                  </a:cubicBezTo>
                  <a:cubicBezTo>
                    <a:pt x="293" y="44"/>
                    <a:pt x="301" y="41"/>
                    <a:pt x="308" y="38"/>
                  </a:cubicBezTo>
                  <a:cubicBezTo>
                    <a:pt x="310" y="44"/>
                    <a:pt x="310" y="44"/>
                    <a:pt x="310" y="44"/>
                  </a:cubicBezTo>
                  <a:cubicBezTo>
                    <a:pt x="303" y="47"/>
                    <a:pt x="295" y="50"/>
                    <a:pt x="288" y="53"/>
                  </a:cubicBezTo>
                  <a:close/>
                  <a:moveTo>
                    <a:pt x="730" y="49"/>
                  </a:moveTo>
                  <a:cubicBezTo>
                    <a:pt x="723" y="46"/>
                    <a:pt x="715" y="43"/>
                    <a:pt x="708" y="40"/>
                  </a:cubicBezTo>
                  <a:cubicBezTo>
                    <a:pt x="710" y="35"/>
                    <a:pt x="710" y="35"/>
                    <a:pt x="710" y="35"/>
                  </a:cubicBezTo>
                  <a:cubicBezTo>
                    <a:pt x="717" y="37"/>
                    <a:pt x="725" y="40"/>
                    <a:pt x="732" y="43"/>
                  </a:cubicBezTo>
                  <a:lnTo>
                    <a:pt x="730" y="49"/>
                  </a:lnTo>
                  <a:close/>
                  <a:moveTo>
                    <a:pt x="321" y="40"/>
                  </a:moveTo>
                  <a:cubicBezTo>
                    <a:pt x="319" y="34"/>
                    <a:pt x="319" y="34"/>
                    <a:pt x="319" y="34"/>
                  </a:cubicBezTo>
                  <a:cubicBezTo>
                    <a:pt x="327" y="31"/>
                    <a:pt x="335" y="29"/>
                    <a:pt x="342" y="26"/>
                  </a:cubicBezTo>
                  <a:cubicBezTo>
                    <a:pt x="344" y="32"/>
                    <a:pt x="344" y="32"/>
                    <a:pt x="344" y="32"/>
                  </a:cubicBezTo>
                  <a:cubicBezTo>
                    <a:pt x="336" y="35"/>
                    <a:pt x="329" y="37"/>
                    <a:pt x="321" y="40"/>
                  </a:cubicBezTo>
                  <a:close/>
                  <a:moveTo>
                    <a:pt x="696" y="36"/>
                  </a:moveTo>
                  <a:cubicBezTo>
                    <a:pt x="689" y="34"/>
                    <a:pt x="681" y="31"/>
                    <a:pt x="674" y="29"/>
                  </a:cubicBezTo>
                  <a:cubicBezTo>
                    <a:pt x="675" y="23"/>
                    <a:pt x="675" y="23"/>
                    <a:pt x="675" y="23"/>
                  </a:cubicBezTo>
                  <a:cubicBezTo>
                    <a:pt x="683" y="26"/>
                    <a:pt x="691" y="28"/>
                    <a:pt x="698" y="31"/>
                  </a:cubicBezTo>
                  <a:lnTo>
                    <a:pt x="696" y="36"/>
                  </a:lnTo>
                  <a:close/>
                  <a:moveTo>
                    <a:pt x="355" y="29"/>
                  </a:moveTo>
                  <a:cubicBezTo>
                    <a:pt x="354" y="23"/>
                    <a:pt x="354" y="23"/>
                    <a:pt x="354" y="23"/>
                  </a:cubicBezTo>
                  <a:cubicBezTo>
                    <a:pt x="361" y="21"/>
                    <a:pt x="369" y="19"/>
                    <a:pt x="377" y="17"/>
                  </a:cubicBezTo>
                  <a:cubicBezTo>
                    <a:pt x="378" y="23"/>
                    <a:pt x="378" y="23"/>
                    <a:pt x="378" y="23"/>
                  </a:cubicBezTo>
                  <a:cubicBezTo>
                    <a:pt x="371" y="25"/>
                    <a:pt x="363" y="27"/>
                    <a:pt x="355" y="29"/>
                  </a:cubicBezTo>
                  <a:close/>
                  <a:moveTo>
                    <a:pt x="662" y="26"/>
                  </a:moveTo>
                  <a:cubicBezTo>
                    <a:pt x="654" y="24"/>
                    <a:pt x="647" y="22"/>
                    <a:pt x="639" y="20"/>
                  </a:cubicBezTo>
                  <a:cubicBezTo>
                    <a:pt x="640" y="14"/>
                    <a:pt x="640" y="14"/>
                    <a:pt x="640" y="14"/>
                  </a:cubicBezTo>
                  <a:cubicBezTo>
                    <a:pt x="648" y="16"/>
                    <a:pt x="656" y="18"/>
                    <a:pt x="664" y="20"/>
                  </a:cubicBezTo>
                  <a:lnTo>
                    <a:pt x="662" y="26"/>
                  </a:lnTo>
                  <a:close/>
                  <a:moveTo>
                    <a:pt x="390" y="20"/>
                  </a:moveTo>
                  <a:cubicBezTo>
                    <a:pt x="389" y="14"/>
                    <a:pt x="389" y="14"/>
                    <a:pt x="389" y="14"/>
                  </a:cubicBezTo>
                  <a:cubicBezTo>
                    <a:pt x="397" y="12"/>
                    <a:pt x="405" y="11"/>
                    <a:pt x="412" y="9"/>
                  </a:cubicBezTo>
                  <a:cubicBezTo>
                    <a:pt x="413" y="15"/>
                    <a:pt x="413" y="15"/>
                    <a:pt x="413" y="15"/>
                  </a:cubicBezTo>
                  <a:cubicBezTo>
                    <a:pt x="406" y="17"/>
                    <a:pt x="398" y="18"/>
                    <a:pt x="390" y="20"/>
                  </a:cubicBezTo>
                  <a:close/>
                  <a:moveTo>
                    <a:pt x="627" y="18"/>
                  </a:moveTo>
                  <a:cubicBezTo>
                    <a:pt x="619" y="16"/>
                    <a:pt x="611" y="15"/>
                    <a:pt x="604" y="14"/>
                  </a:cubicBezTo>
                  <a:cubicBezTo>
                    <a:pt x="605" y="8"/>
                    <a:pt x="605" y="8"/>
                    <a:pt x="605" y="8"/>
                  </a:cubicBezTo>
                  <a:cubicBezTo>
                    <a:pt x="613" y="9"/>
                    <a:pt x="621" y="10"/>
                    <a:pt x="628" y="12"/>
                  </a:cubicBezTo>
                  <a:lnTo>
                    <a:pt x="627" y="18"/>
                  </a:lnTo>
                  <a:close/>
                  <a:moveTo>
                    <a:pt x="425" y="13"/>
                  </a:moveTo>
                  <a:cubicBezTo>
                    <a:pt x="424" y="7"/>
                    <a:pt x="424" y="7"/>
                    <a:pt x="424" y="7"/>
                  </a:cubicBezTo>
                  <a:cubicBezTo>
                    <a:pt x="432" y="6"/>
                    <a:pt x="440" y="5"/>
                    <a:pt x="448" y="4"/>
                  </a:cubicBezTo>
                  <a:cubicBezTo>
                    <a:pt x="449" y="10"/>
                    <a:pt x="449" y="10"/>
                    <a:pt x="449" y="10"/>
                  </a:cubicBezTo>
                  <a:cubicBezTo>
                    <a:pt x="441" y="11"/>
                    <a:pt x="433" y="12"/>
                    <a:pt x="425" y="13"/>
                  </a:cubicBezTo>
                  <a:close/>
                  <a:moveTo>
                    <a:pt x="592" y="12"/>
                  </a:moveTo>
                  <a:cubicBezTo>
                    <a:pt x="584" y="11"/>
                    <a:pt x="576" y="10"/>
                    <a:pt x="568" y="9"/>
                  </a:cubicBezTo>
                  <a:cubicBezTo>
                    <a:pt x="569" y="3"/>
                    <a:pt x="569" y="3"/>
                    <a:pt x="569" y="3"/>
                  </a:cubicBezTo>
                  <a:cubicBezTo>
                    <a:pt x="577" y="4"/>
                    <a:pt x="585" y="5"/>
                    <a:pt x="593" y="6"/>
                  </a:cubicBezTo>
                  <a:lnTo>
                    <a:pt x="592" y="12"/>
                  </a:lnTo>
                  <a:close/>
                  <a:moveTo>
                    <a:pt x="461" y="9"/>
                  </a:moveTo>
                  <a:cubicBezTo>
                    <a:pt x="460" y="3"/>
                    <a:pt x="460" y="3"/>
                    <a:pt x="460" y="3"/>
                  </a:cubicBezTo>
                  <a:cubicBezTo>
                    <a:pt x="468" y="2"/>
                    <a:pt x="476" y="2"/>
                    <a:pt x="484" y="1"/>
                  </a:cubicBezTo>
                  <a:cubicBezTo>
                    <a:pt x="485" y="7"/>
                    <a:pt x="485" y="7"/>
                    <a:pt x="485" y="7"/>
                  </a:cubicBezTo>
                  <a:cubicBezTo>
                    <a:pt x="477" y="8"/>
                    <a:pt x="469" y="8"/>
                    <a:pt x="461" y="9"/>
                  </a:cubicBezTo>
                  <a:close/>
                  <a:moveTo>
                    <a:pt x="556" y="8"/>
                  </a:moveTo>
                  <a:cubicBezTo>
                    <a:pt x="548" y="8"/>
                    <a:pt x="540" y="7"/>
                    <a:pt x="532" y="7"/>
                  </a:cubicBezTo>
                  <a:cubicBezTo>
                    <a:pt x="533" y="1"/>
                    <a:pt x="533" y="1"/>
                    <a:pt x="533" y="1"/>
                  </a:cubicBezTo>
                  <a:cubicBezTo>
                    <a:pt x="541" y="1"/>
                    <a:pt x="549" y="2"/>
                    <a:pt x="557" y="2"/>
                  </a:cubicBezTo>
                  <a:lnTo>
                    <a:pt x="556" y="8"/>
                  </a:lnTo>
                  <a:close/>
                  <a:moveTo>
                    <a:pt x="497" y="7"/>
                  </a:moveTo>
                  <a:cubicBezTo>
                    <a:pt x="496" y="1"/>
                    <a:pt x="496" y="1"/>
                    <a:pt x="496" y="1"/>
                  </a:cubicBezTo>
                  <a:cubicBezTo>
                    <a:pt x="502" y="1"/>
                    <a:pt x="508" y="0"/>
                    <a:pt x="514" y="1"/>
                  </a:cubicBezTo>
                  <a:cubicBezTo>
                    <a:pt x="516" y="1"/>
                    <a:pt x="518" y="1"/>
                    <a:pt x="520" y="1"/>
                  </a:cubicBezTo>
                  <a:cubicBezTo>
                    <a:pt x="520" y="7"/>
                    <a:pt x="520" y="7"/>
                    <a:pt x="520" y="7"/>
                  </a:cubicBezTo>
                  <a:cubicBezTo>
                    <a:pt x="518" y="7"/>
                    <a:pt x="516" y="7"/>
                    <a:pt x="514" y="7"/>
                  </a:cubicBezTo>
                  <a:cubicBezTo>
                    <a:pt x="508" y="7"/>
                    <a:pt x="502" y="7"/>
                    <a:pt x="49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3" name="Freeform 9">
              <a:extLst>
                <a:ext uri="{FF2B5EF4-FFF2-40B4-BE49-F238E27FC236}">
                  <a16:creationId xmlns:a16="http://schemas.microsoft.com/office/drawing/2014/main" id="{F121924D-6F94-49C3-B81E-6FA5E6F7094F}"/>
                </a:ext>
              </a:extLst>
            </p:cNvPr>
            <p:cNvSpPr>
              <a:spLocks/>
            </p:cNvSpPr>
            <p:nvPr/>
          </p:nvSpPr>
          <p:spPr bwMode="auto">
            <a:xfrm>
              <a:off x="8643938" y="1376363"/>
              <a:ext cx="412750" cy="415925"/>
            </a:xfrm>
            <a:custGeom>
              <a:avLst/>
              <a:gdLst>
                <a:gd name="T0" fmla="*/ 71 w 142"/>
                <a:gd name="T1" fmla="*/ 143 h 143"/>
                <a:gd name="T2" fmla="*/ 142 w 142"/>
                <a:gd name="T3" fmla="*/ 72 h 143"/>
                <a:gd name="T4" fmla="*/ 101 w 142"/>
                <a:gd name="T5" fmla="*/ 7 h 143"/>
                <a:gd name="T6" fmla="*/ 71 w 142"/>
                <a:gd name="T7" fmla="*/ 0 h 143"/>
                <a:gd name="T8" fmla="*/ 42 w 142"/>
                <a:gd name="T9" fmla="*/ 7 h 143"/>
                <a:gd name="T10" fmla="*/ 0 w 142"/>
                <a:gd name="T11" fmla="*/ 72 h 143"/>
                <a:gd name="T12" fmla="*/ 71 w 142"/>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142" h="143">
                  <a:moveTo>
                    <a:pt x="71" y="143"/>
                  </a:moveTo>
                  <a:cubicBezTo>
                    <a:pt x="111" y="143"/>
                    <a:pt x="142" y="111"/>
                    <a:pt x="142" y="72"/>
                  </a:cubicBezTo>
                  <a:cubicBezTo>
                    <a:pt x="142" y="43"/>
                    <a:pt x="125" y="18"/>
                    <a:pt x="101" y="7"/>
                  </a:cubicBezTo>
                  <a:cubicBezTo>
                    <a:pt x="92" y="3"/>
                    <a:pt x="82" y="0"/>
                    <a:pt x="71" y="0"/>
                  </a:cubicBezTo>
                  <a:cubicBezTo>
                    <a:pt x="61" y="0"/>
                    <a:pt x="51" y="3"/>
                    <a:pt x="42" y="7"/>
                  </a:cubicBezTo>
                  <a:cubicBezTo>
                    <a:pt x="17" y="18"/>
                    <a:pt x="0" y="43"/>
                    <a:pt x="0" y="72"/>
                  </a:cubicBezTo>
                  <a:cubicBezTo>
                    <a:pt x="0" y="111"/>
                    <a:pt x="32" y="143"/>
                    <a:pt x="71" y="14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4" name="Freeform 10">
              <a:extLst>
                <a:ext uri="{FF2B5EF4-FFF2-40B4-BE49-F238E27FC236}">
                  <a16:creationId xmlns:a16="http://schemas.microsoft.com/office/drawing/2014/main" id="{7F9E49FD-A1C3-41FA-9E73-E3C2BEB1CC19}"/>
                </a:ext>
              </a:extLst>
            </p:cNvPr>
            <p:cNvSpPr>
              <a:spLocks/>
            </p:cNvSpPr>
            <p:nvPr/>
          </p:nvSpPr>
          <p:spPr bwMode="auto">
            <a:xfrm>
              <a:off x="8539163" y="1843088"/>
              <a:ext cx="622300" cy="311150"/>
            </a:xfrm>
            <a:custGeom>
              <a:avLst/>
              <a:gdLst>
                <a:gd name="T0" fmla="*/ 107 w 214"/>
                <a:gd name="T1" fmla="*/ 0 h 107"/>
                <a:gd name="T2" fmla="*/ 0 w 214"/>
                <a:gd name="T3" fmla="*/ 107 h 107"/>
                <a:gd name="T4" fmla="*/ 214 w 214"/>
                <a:gd name="T5" fmla="*/ 107 h 107"/>
                <a:gd name="T6" fmla="*/ 107 w 214"/>
                <a:gd name="T7" fmla="*/ 0 h 107"/>
              </a:gdLst>
              <a:ahLst/>
              <a:cxnLst>
                <a:cxn ang="0">
                  <a:pos x="T0" y="T1"/>
                </a:cxn>
                <a:cxn ang="0">
                  <a:pos x="T2" y="T3"/>
                </a:cxn>
                <a:cxn ang="0">
                  <a:pos x="T4" y="T5"/>
                </a:cxn>
                <a:cxn ang="0">
                  <a:pos x="T6" y="T7"/>
                </a:cxn>
              </a:cxnLst>
              <a:rect l="0" t="0" r="r" b="b"/>
              <a:pathLst>
                <a:path w="214" h="107">
                  <a:moveTo>
                    <a:pt x="107" y="0"/>
                  </a:moveTo>
                  <a:cubicBezTo>
                    <a:pt x="48" y="0"/>
                    <a:pt x="0" y="48"/>
                    <a:pt x="0" y="107"/>
                  </a:cubicBezTo>
                  <a:cubicBezTo>
                    <a:pt x="214" y="107"/>
                    <a:pt x="214" y="107"/>
                    <a:pt x="214" y="107"/>
                  </a:cubicBezTo>
                  <a:cubicBezTo>
                    <a:pt x="214" y="48"/>
                    <a:pt x="166" y="0"/>
                    <a:pt x="10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5" name="Oval 11">
              <a:extLst>
                <a:ext uri="{FF2B5EF4-FFF2-40B4-BE49-F238E27FC236}">
                  <a16:creationId xmlns:a16="http://schemas.microsoft.com/office/drawing/2014/main" id="{DE1E7C2A-2240-4D6E-A00B-2B6738AD28AA}"/>
                </a:ext>
              </a:extLst>
            </p:cNvPr>
            <p:cNvSpPr>
              <a:spLocks noChangeArrowheads="1"/>
            </p:cNvSpPr>
            <p:nvPr/>
          </p:nvSpPr>
          <p:spPr bwMode="auto">
            <a:xfrm>
              <a:off x="7202488" y="366713"/>
              <a:ext cx="812800" cy="812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6" name="Freeform 12">
              <a:extLst>
                <a:ext uri="{FF2B5EF4-FFF2-40B4-BE49-F238E27FC236}">
                  <a16:creationId xmlns:a16="http://schemas.microsoft.com/office/drawing/2014/main" id="{919FF9A4-B9BD-4D2F-95B0-179878CE7337}"/>
                </a:ext>
              </a:extLst>
            </p:cNvPr>
            <p:cNvSpPr>
              <a:spLocks noEditPoints="1"/>
            </p:cNvSpPr>
            <p:nvPr/>
          </p:nvSpPr>
          <p:spPr bwMode="auto">
            <a:xfrm>
              <a:off x="7173913" y="336550"/>
              <a:ext cx="869950" cy="873125"/>
            </a:xfrm>
            <a:custGeom>
              <a:avLst/>
              <a:gdLst>
                <a:gd name="T0" fmla="*/ 149 w 299"/>
                <a:gd name="T1" fmla="*/ 20 h 299"/>
                <a:gd name="T2" fmla="*/ 279 w 299"/>
                <a:gd name="T3" fmla="*/ 150 h 299"/>
                <a:gd name="T4" fmla="*/ 149 w 299"/>
                <a:gd name="T5" fmla="*/ 279 h 299"/>
                <a:gd name="T6" fmla="*/ 20 w 299"/>
                <a:gd name="T7" fmla="*/ 150 h 299"/>
                <a:gd name="T8" fmla="*/ 149 w 299"/>
                <a:gd name="T9" fmla="*/ 20 h 299"/>
                <a:gd name="T10" fmla="*/ 149 w 299"/>
                <a:gd name="T11" fmla="*/ 0 h 299"/>
                <a:gd name="T12" fmla="*/ 0 w 299"/>
                <a:gd name="T13" fmla="*/ 150 h 299"/>
                <a:gd name="T14" fmla="*/ 149 w 299"/>
                <a:gd name="T15" fmla="*/ 299 h 299"/>
                <a:gd name="T16" fmla="*/ 299 w 299"/>
                <a:gd name="T17" fmla="*/ 150 h 299"/>
                <a:gd name="T18" fmla="*/ 149 w 299"/>
                <a:gd name="T1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299">
                  <a:moveTo>
                    <a:pt x="149" y="20"/>
                  </a:moveTo>
                  <a:cubicBezTo>
                    <a:pt x="221" y="20"/>
                    <a:pt x="279" y="78"/>
                    <a:pt x="279" y="150"/>
                  </a:cubicBezTo>
                  <a:cubicBezTo>
                    <a:pt x="279" y="221"/>
                    <a:pt x="221" y="279"/>
                    <a:pt x="149" y="279"/>
                  </a:cubicBezTo>
                  <a:cubicBezTo>
                    <a:pt x="78" y="279"/>
                    <a:pt x="20" y="221"/>
                    <a:pt x="20" y="150"/>
                  </a:cubicBezTo>
                  <a:cubicBezTo>
                    <a:pt x="20" y="78"/>
                    <a:pt x="78" y="20"/>
                    <a:pt x="149" y="20"/>
                  </a:cubicBezTo>
                  <a:moveTo>
                    <a:pt x="149" y="0"/>
                  </a:moveTo>
                  <a:cubicBezTo>
                    <a:pt x="67" y="0"/>
                    <a:pt x="0" y="67"/>
                    <a:pt x="0" y="150"/>
                  </a:cubicBezTo>
                  <a:cubicBezTo>
                    <a:pt x="0" y="232"/>
                    <a:pt x="67" y="299"/>
                    <a:pt x="149" y="299"/>
                  </a:cubicBezTo>
                  <a:cubicBezTo>
                    <a:pt x="232" y="299"/>
                    <a:pt x="299" y="232"/>
                    <a:pt x="299" y="150"/>
                  </a:cubicBezTo>
                  <a:cubicBezTo>
                    <a:pt x="299" y="67"/>
                    <a:pt x="232" y="0"/>
                    <a:pt x="149" y="0"/>
                  </a:cubicBezTo>
                  <a:close/>
                </a:path>
              </a:pathLst>
            </a:custGeom>
            <a:solidFill>
              <a:srgbClr val="555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sp>
          <p:nvSpPr>
            <p:cNvPr id="137" name="Freeform 13">
              <a:extLst>
                <a:ext uri="{FF2B5EF4-FFF2-40B4-BE49-F238E27FC236}">
                  <a16:creationId xmlns:a16="http://schemas.microsoft.com/office/drawing/2014/main" id="{7CD990B0-BEC0-41DF-8398-914625F97551}"/>
                </a:ext>
              </a:extLst>
            </p:cNvPr>
            <p:cNvSpPr>
              <a:spLocks/>
            </p:cNvSpPr>
            <p:nvPr/>
          </p:nvSpPr>
          <p:spPr bwMode="auto">
            <a:xfrm>
              <a:off x="7394576" y="558800"/>
              <a:ext cx="428625" cy="428625"/>
            </a:xfrm>
            <a:custGeom>
              <a:avLst/>
              <a:gdLst>
                <a:gd name="T0" fmla="*/ 114 w 147"/>
                <a:gd name="T1" fmla="*/ 147 h 147"/>
                <a:gd name="T2" fmla="*/ 96 w 147"/>
                <a:gd name="T3" fmla="*/ 144 h 147"/>
                <a:gd name="T4" fmla="*/ 76 w 147"/>
                <a:gd name="T5" fmla="*/ 136 h 147"/>
                <a:gd name="T6" fmla="*/ 57 w 147"/>
                <a:gd name="T7" fmla="*/ 124 h 147"/>
                <a:gd name="T8" fmla="*/ 39 w 147"/>
                <a:gd name="T9" fmla="*/ 108 h 147"/>
                <a:gd name="T10" fmla="*/ 23 w 147"/>
                <a:gd name="T11" fmla="*/ 90 h 147"/>
                <a:gd name="T12" fmla="*/ 11 w 147"/>
                <a:gd name="T13" fmla="*/ 71 h 147"/>
                <a:gd name="T14" fmla="*/ 3 w 147"/>
                <a:gd name="T15" fmla="*/ 51 h 147"/>
                <a:gd name="T16" fmla="*/ 0 w 147"/>
                <a:gd name="T17" fmla="*/ 32 h 147"/>
                <a:gd name="T18" fmla="*/ 1 w 147"/>
                <a:gd name="T19" fmla="*/ 23 h 147"/>
                <a:gd name="T20" fmla="*/ 4 w 147"/>
                <a:gd name="T21" fmla="*/ 15 h 147"/>
                <a:gd name="T22" fmla="*/ 9 w 147"/>
                <a:gd name="T23" fmla="*/ 9 h 147"/>
                <a:gd name="T24" fmla="*/ 16 w 147"/>
                <a:gd name="T25" fmla="*/ 2 h 147"/>
                <a:gd name="T26" fmla="*/ 22 w 147"/>
                <a:gd name="T27" fmla="*/ 0 h 147"/>
                <a:gd name="T28" fmla="*/ 25 w 147"/>
                <a:gd name="T29" fmla="*/ 1 h 147"/>
                <a:gd name="T30" fmla="*/ 29 w 147"/>
                <a:gd name="T31" fmla="*/ 4 h 147"/>
                <a:gd name="T32" fmla="*/ 34 w 147"/>
                <a:gd name="T33" fmla="*/ 9 h 147"/>
                <a:gd name="T34" fmla="*/ 38 w 147"/>
                <a:gd name="T35" fmla="*/ 13 h 147"/>
                <a:gd name="T36" fmla="*/ 42 w 147"/>
                <a:gd name="T37" fmla="*/ 17 h 147"/>
                <a:gd name="T38" fmla="*/ 45 w 147"/>
                <a:gd name="T39" fmla="*/ 20 h 147"/>
                <a:gd name="T40" fmla="*/ 47 w 147"/>
                <a:gd name="T41" fmla="*/ 26 h 147"/>
                <a:gd name="T42" fmla="*/ 46 w 147"/>
                <a:gd name="T43" fmla="*/ 30 h 147"/>
                <a:gd name="T44" fmla="*/ 43 w 147"/>
                <a:gd name="T45" fmla="*/ 33 h 147"/>
                <a:gd name="T46" fmla="*/ 39 w 147"/>
                <a:gd name="T47" fmla="*/ 37 h 147"/>
                <a:gd name="T48" fmla="*/ 35 w 147"/>
                <a:gd name="T49" fmla="*/ 41 h 147"/>
                <a:gd name="T50" fmla="*/ 32 w 147"/>
                <a:gd name="T51" fmla="*/ 46 h 147"/>
                <a:gd name="T52" fmla="*/ 31 w 147"/>
                <a:gd name="T53" fmla="*/ 53 h 147"/>
                <a:gd name="T54" fmla="*/ 32 w 147"/>
                <a:gd name="T55" fmla="*/ 60 h 147"/>
                <a:gd name="T56" fmla="*/ 36 w 147"/>
                <a:gd name="T57" fmla="*/ 66 h 147"/>
                <a:gd name="T58" fmla="*/ 81 w 147"/>
                <a:gd name="T59" fmla="*/ 111 h 147"/>
                <a:gd name="T60" fmla="*/ 87 w 147"/>
                <a:gd name="T61" fmla="*/ 115 h 147"/>
                <a:gd name="T62" fmla="*/ 94 w 147"/>
                <a:gd name="T63" fmla="*/ 116 h 147"/>
                <a:gd name="T64" fmla="*/ 100 w 147"/>
                <a:gd name="T65" fmla="*/ 115 h 147"/>
                <a:gd name="T66" fmla="*/ 106 w 147"/>
                <a:gd name="T67" fmla="*/ 112 h 147"/>
                <a:gd name="T68" fmla="*/ 110 w 147"/>
                <a:gd name="T69" fmla="*/ 108 h 147"/>
                <a:gd name="T70" fmla="*/ 113 w 147"/>
                <a:gd name="T71" fmla="*/ 104 h 147"/>
                <a:gd name="T72" fmla="*/ 117 w 147"/>
                <a:gd name="T73" fmla="*/ 101 h 147"/>
                <a:gd name="T74" fmla="*/ 121 w 147"/>
                <a:gd name="T75" fmla="*/ 100 h 147"/>
                <a:gd name="T76" fmla="*/ 126 w 147"/>
                <a:gd name="T77" fmla="*/ 102 h 147"/>
                <a:gd name="T78" fmla="*/ 129 w 147"/>
                <a:gd name="T79" fmla="*/ 105 h 147"/>
                <a:gd name="T80" fmla="*/ 134 w 147"/>
                <a:gd name="T81" fmla="*/ 108 h 147"/>
                <a:gd name="T82" fmla="*/ 138 w 147"/>
                <a:gd name="T83" fmla="*/ 113 h 147"/>
                <a:gd name="T84" fmla="*/ 142 w 147"/>
                <a:gd name="T85" fmla="*/ 117 h 147"/>
                <a:gd name="T86" fmla="*/ 146 w 147"/>
                <a:gd name="T87" fmla="*/ 122 h 147"/>
                <a:gd name="T88" fmla="*/ 147 w 147"/>
                <a:gd name="T89" fmla="*/ 125 h 147"/>
                <a:gd name="T90" fmla="*/ 145 w 147"/>
                <a:gd name="T91" fmla="*/ 131 h 147"/>
                <a:gd name="T92" fmla="*/ 138 w 147"/>
                <a:gd name="T93" fmla="*/ 138 h 147"/>
                <a:gd name="T94" fmla="*/ 131 w 147"/>
                <a:gd name="T95" fmla="*/ 143 h 147"/>
                <a:gd name="T96" fmla="*/ 124 w 147"/>
                <a:gd name="T97" fmla="*/ 146 h 147"/>
                <a:gd name="T98" fmla="*/ 114 w 147"/>
                <a:gd name="T9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147">
                  <a:moveTo>
                    <a:pt x="114" y="147"/>
                  </a:moveTo>
                  <a:cubicBezTo>
                    <a:pt x="108" y="147"/>
                    <a:pt x="102" y="146"/>
                    <a:pt x="96" y="144"/>
                  </a:cubicBezTo>
                  <a:cubicBezTo>
                    <a:pt x="89" y="142"/>
                    <a:pt x="83" y="140"/>
                    <a:pt x="76" y="136"/>
                  </a:cubicBezTo>
                  <a:cubicBezTo>
                    <a:pt x="70" y="133"/>
                    <a:pt x="63" y="128"/>
                    <a:pt x="57" y="124"/>
                  </a:cubicBezTo>
                  <a:cubicBezTo>
                    <a:pt x="51" y="119"/>
                    <a:pt x="45" y="114"/>
                    <a:pt x="39" y="108"/>
                  </a:cubicBezTo>
                  <a:cubicBezTo>
                    <a:pt x="33" y="102"/>
                    <a:pt x="28" y="96"/>
                    <a:pt x="23" y="90"/>
                  </a:cubicBezTo>
                  <a:cubicBezTo>
                    <a:pt x="19" y="84"/>
                    <a:pt x="14" y="77"/>
                    <a:pt x="11" y="71"/>
                  </a:cubicBezTo>
                  <a:cubicBezTo>
                    <a:pt x="7" y="64"/>
                    <a:pt x="5" y="58"/>
                    <a:pt x="3" y="51"/>
                  </a:cubicBezTo>
                  <a:cubicBezTo>
                    <a:pt x="1" y="45"/>
                    <a:pt x="0" y="39"/>
                    <a:pt x="0" y="32"/>
                  </a:cubicBezTo>
                  <a:cubicBezTo>
                    <a:pt x="0" y="29"/>
                    <a:pt x="0" y="25"/>
                    <a:pt x="1" y="23"/>
                  </a:cubicBezTo>
                  <a:cubicBezTo>
                    <a:pt x="1" y="20"/>
                    <a:pt x="3" y="18"/>
                    <a:pt x="4" y="15"/>
                  </a:cubicBezTo>
                  <a:cubicBezTo>
                    <a:pt x="5" y="13"/>
                    <a:pt x="7" y="11"/>
                    <a:pt x="9" y="9"/>
                  </a:cubicBezTo>
                  <a:cubicBezTo>
                    <a:pt x="11" y="7"/>
                    <a:pt x="14" y="5"/>
                    <a:pt x="16" y="2"/>
                  </a:cubicBezTo>
                  <a:cubicBezTo>
                    <a:pt x="18" y="1"/>
                    <a:pt x="19" y="0"/>
                    <a:pt x="22" y="0"/>
                  </a:cubicBezTo>
                  <a:cubicBezTo>
                    <a:pt x="23" y="0"/>
                    <a:pt x="24" y="0"/>
                    <a:pt x="25" y="1"/>
                  </a:cubicBezTo>
                  <a:cubicBezTo>
                    <a:pt x="26" y="2"/>
                    <a:pt x="28" y="3"/>
                    <a:pt x="29" y="4"/>
                  </a:cubicBezTo>
                  <a:cubicBezTo>
                    <a:pt x="31" y="6"/>
                    <a:pt x="32" y="7"/>
                    <a:pt x="34" y="9"/>
                  </a:cubicBezTo>
                  <a:cubicBezTo>
                    <a:pt x="35" y="10"/>
                    <a:pt x="37" y="12"/>
                    <a:pt x="38" y="13"/>
                  </a:cubicBezTo>
                  <a:cubicBezTo>
                    <a:pt x="40" y="15"/>
                    <a:pt x="41" y="16"/>
                    <a:pt x="42" y="17"/>
                  </a:cubicBezTo>
                  <a:cubicBezTo>
                    <a:pt x="43" y="19"/>
                    <a:pt x="44" y="20"/>
                    <a:pt x="45" y="20"/>
                  </a:cubicBezTo>
                  <a:cubicBezTo>
                    <a:pt x="46" y="22"/>
                    <a:pt x="47" y="24"/>
                    <a:pt x="47" y="26"/>
                  </a:cubicBezTo>
                  <a:cubicBezTo>
                    <a:pt x="47" y="27"/>
                    <a:pt x="47" y="28"/>
                    <a:pt x="46" y="30"/>
                  </a:cubicBezTo>
                  <a:cubicBezTo>
                    <a:pt x="45" y="31"/>
                    <a:pt x="44" y="32"/>
                    <a:pt x="43" y="33"/>
                  </a:cubicBezTo>
                  <a:cubicBezTo>
                    <a:pt x="42" y="34"/>
                    <a:pt x="40" y="36"/>
                    <a:pt x="39" y="37"/>
                  </a:cubicBezTo>
                  <a:cubicBezTo>
                    <a:pt x="37" y="38"/>
                    <a:pt x="36" y="40"/>
                    <a:pt x="35" y="41"/>
                  </a:cubicBezTo>
                  <a:cubicBezTo>
                    <a:pt x="34" y="43"/>
                    <a:pt x="33" y="44"/>
                    <a:pt x="32" y="46"/>
                  </a:cubicBezTo>
                  <a:cubicBezTo>
                    <a:pt x="31" y="48"/>
                    <a:pt x="31" y="50"/>
                    <a:pt x="31" y="53"/>
                  </a:cubicBezTo>
                  <a:cubicBezTo>
                    <a:pt x="31" y="55"/>
                    <a:pt x="31" y="58"/>
                    <a:pt x="32" y="60"/>
                  </a:cubicBezTo>
                  <a:cubicBezTo>
                    <a:pt x="33" y="62"/>
                    <a:pt x="34" y="64"/>
                    <a:pt x="36" y="66"/>
                  </a:cubicBezTo>
                  <a:cubicBezTo>
                    <a:pt x="81" y="111"/>
                    <a:pt x="81" y="111"/>
                    <a:pt x="81" y="111"/>
                  </a:cubicBezTo>
                  <a:cubicBezTo>
                    <a:pt x="83" y="113"/>
                    <a:pt x="85" y="114"/>
                    <a:pt x="87" y="115"/>
                  </a:cubicBezTo>
                  <a:cubicBezTo>
                    <a:pt x="89" y="116"/>
                    <a:pt x="92" y="116"/>
                    <a:pt x="94" y="116"/>
                  </a:cubicBezTo>
                  <a:cubicBezTo>
                    <a:pt x="96" y="116"/>
                    <a:pt x="99" y="116"/>
                    <a:pt x="100" y="115"/>
                  </a:cubicBezTo>
                  <a:cubicBezTo>
                    <a:pt x="102" y="114"/>
                    <a:pt x="104" y="113"/>
                    <a:pt x="106" y="112"/>
                  </a:cubicBezTo>
                  <a:cubicBezTo>
                    <a:pt x="107" y="111"/>
                    <a:pt x="108" y="109"/>
                    <a:pt x="110" y="108"/>
                  </a:cubicBezTo>
                  <a:cubicBezTo>
                    <a:pt x="111" y="106"/>
                    <a:pt x="112" y="105"/>
                    <a:pt x="113" y="104"/>
                  </a:cubicBezTo>
                  <a:cubicBezTo>
                    <a:pt x="115" y="103"/>
                    <a:pt x="116" y="102"/>
                    <a:pt x="117" y="101"/>
                  </a:cubicBezTo>
                  <a:cubicBezTo>
                    <a:pt x="118" y="100"/>
                    <a:pt x="120" y="100"/>
                    <a:pt x="121" y="100"/>
                  </a:cubicBezTo>
                  <a:cubicBezTo>
                    <a:pt x="123" y="100"/>
                    <a:pt x="125" y="100"/>
                    <a:pt x="126" y="102"/>
                  </a:cubicBezTo>
                  <a:cubicBezTo>
                    <a:pt x="127" y="103"/>
                    <a:pt x="128" y="103"/>
                    <a:pt x="129" y="105"/>
                  </a:cubicBezTo>
                  <a:cubicBezTo>
                    <a:pt x="131" y="106"/>
                    <a:pt x="132" y="107"/>
                    <a:pt x="134" y="108"/>
                  </a:cubicBezTo>
                  <a:cubicBezTo>
                    <a:pt x="135" y="110"/>
                    <a:pt x="137" y="111"/>
                    <a:pt x="138" y="113"/>
                  </a:cubicBezTo>
                  <a:cubicBezTo>
                    <a:pt x="140" y="114"/>
                    <a:pt x="141" y="116"/>
                    <a:pt x="142" y="117"/>
                  </a:cubicBezTo>
                  <a:cubicBezTo>
                    <a:pt x="144" y="119"/>
                    <a:pt x="145" y="120"/>
                    <a:pt x="146" y="122"/>
                  </a:cubicBezTo>
                  <a:cubicBezTo>
                    <a:pt x="146" y="123"/>
                    <a:pt x="147" y="124"/>
                    <a:pt x="147" y="125"/>
                  </a:cubicBezTo>
                  <a:cubicBezTo>
                    <a:pt x="147" y="127"/>
                    <a:pt x="146" y="129"/>
                    <a:pt x="145" y="131"/>
                  </a:cubicBezTo>
                  <a:cubicBezTo>
                    <a:pt x="142" y="133"/>
                    <a:pt x="140" y="135"/>
                    <a:pt x="138" y="138"/>
                  </a:cubicBezTo>
                  <a:cubicBezTo>
                    <a:pt x="136" y="140"/>
                    <a:pt x="133" y="141"/>
                    <a:pt x="131" y="143"/>
                  </a:cubicBezTo>
                  <a:cubicBezTo>
                    <a:pt x="129" y="144"/>
                    <a:pt x="127" y="145"/>
                    <a:pt x="124" y="146"/>
                  </a:cubicBezTo>
                  <a:cubicBezTo>
                    <a:pt x="121" y="147"/>
                    <a:pt x="118" y="147"/>
                    <a:pt x="114" y="147"/>
                  </a:cubicBez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dirty="0"/>
            </a:p>
          </p:txBody>
        </p:sp>
      </p:grpSp>
      <p:grpSp>
        <p:nvGrpSpPr>
          <p:cNvPr id="223" name="Group 222">
            <a:extLst>
              <a:ext uri="{FF2B5EF4-FFF2-40B4-BE49-F238E27FC236}">
                <a16:creationId xmlns:a16="http://schemas.microsoft.com/office/drawing/2014/main" id="{B00B2B70-9159-428E-84FA-A967111B3F9D}"/>
              </a:ext>
              <a:ext uri="{C183D7F6-B498-43B3-948B-1728B52AA6E4}">
                <adec:decorative xmlns:adec="http://schemas.microsoft.com/office/drawing/2017/decorative" val="1"/>
              </a:ext>
            </a:extLst>
          </p:cNvPr>
          <p:cNvGrpSpPr/>
          <p:nvPr/>
        </p:nvGrpSpPr>
        <p:grpSpPr>
          <a:xfrm>
            <a:off x="780763" y="3073282"/>
            <a:ext cx="10606493" cy="1359629"/>
            <a:chOff x="1378560" y="2684568"/>
            <a:chExt cx="11212363" cy="1431539"/>
          </a:xfrm>
          <a:solidFill>
            <a:schemeClr val="bg1"/>
          </a:solidFill>
        </p:grpSpPr>
        <p:sp>
          <p:nvSpPr>
            <p:cNvPr id="224" name="Freeform 48">
              <a:extLst>
                <a:ext uri="{FF2B5EF4-FFF2-40B4-BE49-F238E27FC236}">
                  <a16:creationId xmlns:a16="http://schemas.microsoft.com/office/drawing/2014/main" id="{12550391-CAA9-45DA-9D11-A1EC1C5C8B9C}"/>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25" name="Freeform 49">
              <a:extLst>
                <a:ext uri="{FF2B5EF4-FFF2-40B4-BE49-F238E27FC236}">
                  <a16:creationId xmlns:a16="http://schemas.microsoft.com/office/drawing/2014/main" id="{C7BB6AD9-B3C9-4626-B04D-C3FA969149B7}"/>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26" name="Freeform 71">
              <a:extLst>
                <a:ext uri="{FF2B5EF4-FFF2-40B4-BE49-F238E27FC236}">
                  <a16:creationId xmlns:a16="http://schemas.microsoft.com/office/drawing/2014/main" id="{71F6E9BB-76F0-4F58-8AB0-52A8FB1E71A1}"/>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27" name="Freeform 92">
              <a:extLst>
                <a:ext uri="{FF2B5EF4-FFF2-40B4-BE49-F238E27FC236}">
                  <a16:creationId xmlns:a16="http://schemas.microsoft.com/office/drawing/2014/main" id="{C3CA830F-B7D2-4533-91DB-2E1D24146805}"/>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28" name="Freeform 93">
              <a:extLst>
                <a:ext uri="{FF2B5EF4-FFF2-40B4-BE49-F238E27FC236}">
                  <a16:creationId xmlns:a16="http://schemas.microsoft.com/office/drawing/2014/main" id="{07E2298B-FB1B-4780-90B8-1BF6B988C966}"/>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29" name="Freeform 94">
              <a:extLst>
                <a:ext uri="{FF2B5EF4-FFF2-40B4-BE49-F238E27FC236}">
                  <a16:creationId xmlns:a16="http://schemas.microsoft.com/office/drawing/2014/main" id="{9C852BDC-15ED-452C-B7E6-E0FE019D8126}"/>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no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30" name="Freeform 111">
              <a:extLst>
                <a:ext uri="{FF2B5EF4-FFF2-40B4-BE49-F238E27FC236}">
                  <a16:creationId xmlns:a16="http://schemas.microsoft.com/office/drawing/2014/main" id="{015534DB-BE62-4268-AE8C-CDE6497A7EAE}"/>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31" name="Freeform 49">
              <a:extLst>
                <a:ext uri="{FF2B5EF4-FFF2-40B4-BE49-F238E27FC236}">
                  <a16:creationId xmlns:a16="http://schemas.microsoft.com/office/drawing/2014/main" id="{6073DAB3-B526-462A-AC83-85F67D971DBB}"/>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 name="Picture 2" descr="monday.com logo">
            <a:extLst>
              <a:ext uri="{FF2B5EF4-FFF2-40B4-BE49-F238E27FC236}">
                <a16:creationId xmlns:a16="http://schemas.microsoft.com/office/drawing/2014/main" id="{6CCCEA37-35EF-45F7-8FC0-05D361898D3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6993" y="3640656"/>
            <a:ext cx="997415" cy="250847"/>
          </a:xfrm>
          <a:prstGeom prst="rect">
            <a:avLst/>
          </a:prstGeom>
          <a:noFill/>
        </p:spPr>
      </p:pic>
      <p:pic>
        <p:nvPicPr>
          <p:cNvPr id="18" name="Picture 17" descr="Asana logo">
            <a:extLst>
              <a:ext uri="{FF2B5EF4-FFF2-40B4-BE49-F238E27FC236}">
                <a16:creationId xmlns:a16="http://schemas.microsoft.com/office/drawing/2014/main" id="{3AE06301-2BB3-4DEA-844E-6ACAF641BB3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50645" y="3682826"/>
            <a:ext cx="840577" cy="182880"/>
          </a:xfrm>
          <a:prstGeom prst="rect">
            <a:avLst/>
          </a:prstGeom>
          <a:solidFill>
            <a:srgbClr val="FFC000"/>
          </a:solidFill>
        </p:spPr>
      </p:pic>
      <p:pic>
        <p:nvPicPr>
          <p:cNvPr id="4" name="Picture 3" descr="xMatters logo">
            <a:extLst>
              <a:ext uri="{FF2B5EF4-FFF2-40B4-BE49-F238E27FC236}">
                <a16:creationId xmlns:a16="http://schemas.microsoft.com/office/drawing/2014/main" id="{7EC0DD04-2A49-44BE-A73A-6ADC8CD594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18067" y="3678252"/>
            <a:ext cx="1088365" cy="210312"/>
          </a:xfrm>
          <a:prstGeom prst="rect">
            <a:avLst/>
          </a:prstGeom>
          <a:solidFill>
            <a:srgbClr val="FFC000"/>
          </a:solidFill>
        </p:spPr>
      </p:pic>
      <p:pic>
        <p:nvPicPr>
          <p:cNvPr id="232" name="Picture 231" descr="HireVue logo">
            <a:extLst>
              <a:ext uri="{FF2B5EF4-FFF2-40B4-BE49-F238E27FC236}">
                <a16:creationId xmlns:a16="http://schemas.microsoft.com/office/drawing/2014/main" id="{E13033FA-506F-413E-8620-07ACAB691761}"/>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4932176" y="3643914"/>
            <a:ext cx="969366" cy="228600"/>
          </a:xfrm>
          <a:prstGeom prst="rect">
            <a:avLst/>
          </a:prstGeom>
        </p:spPr>
      </p:pic>
      <p:pic>
        <p:nvPicPr>
          <p:cNvPr id="2054" name="Picture 6" descr="qbo logo">
            <a:extLst>
              <a:ext uri="{FF2B5EF4-FFF2-40B4-BE49-F238E27FC236}">
                <a16:creationId xmlns:a16="http://schemas.microsoft.com/office/drawing/2014/main" id="{13ABBD39-16BE-44A8-B2F0-2E0A0B05C5F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399516" y="3614859"/>
            <a:ext cx="721679" cy="3657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ecisions logo">
            <a:extLst>
              <a:ext uri="{FF2B5EF4-FFF2-40B4-BE49-F238E27FC236}">
                <a16:creationId xmlns:a16="http://schemas.microsoft.com/office/drawing/2014/main" id="{B1C659CB-C804-4416-8B9D-EDCDFD89B3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37658" y="3479290"/>
            <a:ext cx="535074" cy="457200"/>
          </a:xfrm>
          <a:prstGeom prst="rect">
            <a:avLst/>
          </a:prstGeom>
        </p:spPr>
      </p:pic>
      <p:pic>
        <p:nvPicPr>
          <p:cNvPr id="8" name="Picture 7" descr="SoapBox logo">
            <a:extLst>
              <a:ext uri="{FF2B5EF4-FFF2-40B4-BE49-F238E27FC236}">
                <a16:creationId xmlns:a16="http://schemas.microsoft.com/office/drawing/2014/main" id="{2B20E7F6-2B3F-48F3-BB44-0D70D209B19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71363" y="3584615"/>
            <a:ext cx="857057" cy="320040"/>
          </a:xfrm>
          <a:prstGeom prst="rect">
            <a:avLst/>
          </a:prstGeom>
        </p:spPr>
      </p:pic>
      <p:pic>
        <p:nvPicPr>
          <p:cNvPr id="11" name="Picture 10" descr="Polly logo">
            <a:extLst>
              <a:ext uri="{FF2B5EF4-FFF2-40B4-BE49-F238E27FC236}">
                <a16:creationId xmlns:a16="http://schemas.microsoft.com/office/drawing/2014/main" id="{B014FF87-495A-4E82-97FA-DAF9B286470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24178" y="3599938"/>
            <a:ext cx="772668" cy="365760"/>
          </a:xfrm>
          <a:prstGeom prst="rect">
            <a:avLst/>
          </a:prstGeom>
        </p:spPr>
      </p:pic>
      <p:grpSp>
        <p:nvGrpSpPr>
          <p:cNvPr id="73" name="Group 72">
            <a:extLst>
              <a:ext uri="{FF2B5EF4-FFF2-40B4-BE49-F238E27FC236}">
                <a16:creationId xmlns:a16="http://schemas.microsoft.com/office/drawing/2014/main" id="{4BB2B13E-4014-4B89-92CC-37ED44D8B1C8}"/>
              </a:ext>
              <a:ext uri="{C183D7F6-B498-43B3-948B-1728B52AA6E4}">
                <adec:decorative xmlns:adec="http://schemas.microsoft.com/office/drawing/2017/decorative" val="1"/>
              </a:ext>
            </a:extLst>
          </p:cNvPr>
          <p:cNvGrpSpPr/>
          <p:nvPr/>
        </p:nvGrpSpPr>
        <p:grpSpPr>
          <a:xfrm>
            <a:off x="111214" y="4283069"/>
            <a:ext cx="11969571" cy="1359629"/>
            <a:chOff x="-55212" y="2684568"/>
            <a:chExt cx="12653303" cy="1431539"/>
          </a:xfrm>
          <a:solidFill>
            <a:schemeClr val="bg1"/>
          </a:solidFill>
        </p:grpSpPr>
        <p:sp>
          <p:nvSpPr>
            <p:cNvPr id="87" name="Freeform 48">
              <a:extLst>
                <a:ext uri="{FF2B5EF4-FFF2-40B4-BE49-F238E27FC236}">
                  <a16:creationId xmlns:a16="http://schemas.microsoft.com/office/drawing/2014/main" id="{17201416-CC31-40A2-A9B3-6181BE2AA4B8}"/>
                </a:ext>
              </a:extLst>
            </p:cNvPr>
            <p:cNvSpPr>
              <a:spLocks/>
            </p:cNvSpPr>
            <p:nvPr/>
          </p:nvSpPr>
          <p:spPr bwMode="auto">
            <a:xfrm>
              <a:off x="8531339" y="2684568"/>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49">
              <a:extLst>
                <a:ext uri="{FF2B5EF4-FFF2-40B4-BE49-F238E27FC236}">
                  <a16:creationId xmlns:a16="http://schemas.microsoft.com/office/drawing/2014/main" id="{81CE26C0-E146-437E-9615-473C53970DA6}"/>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71">
              <a:extLst>
                <a:ext uri="{FF2B5EF4-FFF2-40B4-BE49-F238E27FC236}">
                  <a16:creationId xmlns:a16="http://schemas.microsoft.com/office/drawing/2014/main" id="{BF659435-EC92-4A7F-8D6D-7C13509B7BE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Freeform 92">
              <a:extLst>
                <a:ext uri="{FF2B5EF4-FFF2-40B4-BE49-F238E27FC236}">
                  <a16:creationId xmlns:a16="http://schemas.microsoft.com/office/drawing/2014/main" id="{69E01A8D-E5C9-4DF3-9CDD-F9F1E6C8C28B}"/>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Freeform 93">
              <a:extLst>
                <a:ext uri="{FF2B5EF4-FFF2-40B4-BE49-F238E27FC236}">
                  <a16:creationId xmlns:a16="http://schemas.microsoft.com/office/drawing/2014/main" id="{809AF3DC-7D3B-46BA-B545-B500B72AEC5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Freeform 94">
              <a:extLst>
                <a:ext uri="{FF2B5EF4-FFF2-40B4-BE49-F238E27FC236}">
                  <a16:creationId xmlns:a16="http://schemas.microsoft.com/office/drawing/2014/main" id="{8B66D03C-733A-4E2B-B39B-3A9426B2C864}"/>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solidFill>
              <a:srgbClr val="3D3D3D"/>
            </a:solidFill>
            <a:ln w="1905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Freeform 111">
              <a:extLst>
                <a:ext uri="{FF2B5EF4-FFF2-40B4-BE49-F238E27FC236}">
                  <a16:creationId xmlns:a16="http://schemas.microsoft.com/office/drawing/2014/main" id="{B12814CB-AB01-4806-A8D0-D6ECBC0B8E3C}"/>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F874686F-F2E9-4061-851F-619726FF1108}"/>
                </a:ext>
              </a:extLst>
            </p:cNvPr>
            <p:cNvSpPr>
              <a:spLocks/>
            </p:cNvSpPr>
            <p:nvPr/>
          </p:nvSpPr>
          <p:spPr bwMode="auto">
            <a:xfrm>
              <a:off x="11389951"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Freeform 111">
              <a:extLst>
                <a:ext uri="{FF2B5EF4-FFF2-40B4-BE49-F238E27FC236}">
                  <a16:creationId xmlns:a16="http://schemas.microsoft.com/office/drawing/2014/main" id="{CCD33BD6-F03C-4688-8EF0-97312FA12575}"/>
                </a:ext>
              </a:extLst>
            </p:cNvPr>
            <p:cNvSpPr>
              <a:spLocks/>
            </p:cNvSpPr>
            <p:nvPr/>
          </p:nvSpPr>
          <p:spPr bwMode="auto">
            <a:xfrm>
              <a:off x="-55212"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no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5" name="Picture 34" descr="Pigeonhole Live logo">
            <a:extLst>
              <a:ext uri="{FF2B5EF4-FFF2-40B4-BE49-F238E27FC236}">
                <a16:creationId xmlns:a16="http://schemas.microsoft.com/office/drawing/2014/main" id="{79A5EF7D-98DF-4992-9381-BDA8F004DF0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6575" y="4852990"/>
            <a:ext cx="1092132" cy="219787"/>
          </a:xfrm>
          <a:prstGeom prst="rect">
            <a:avLst/>
          </a:prstGeom>
        </p:spPr>
      </p:pic>
      <p:pic>
        <p:nvPicPr>
          <p:cNvPr id="39" name="Picture 38" descr="Slido logo">
            <a:extLst>
              <a:ext uri="{FF2B5EF4-FFF2-40B4-BE49-F238E27FC236}">
                <a16:creationId xmlns:a16="http://schemas.microsoft.com/office/drawing/2014/main" id="{B4A9B889-651B-46B1-B532-AE8D0D734DFF}"/>
              </a:ext>
            </a:extLst>
          </p:cNvPr>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2743" y="4789272"/>
            <a:ext cx="792392" cy="328552"/>
          </a:xfrm>
          <a:prstGeom prst="rect">
            <a:avLst/>
          </a:prstGeom>
        </p:spPr>
      </p:pic>
      <p:pic>
        <p:nvPicPr>
          <p:cNvPr id="41" name="Picture 40" descr="Range logo">
            <a:extLst>
              <a:ext uri="{FF2B5EF4-FFF2-40B4-BE49-F238E27FC236}">
                <a16:creationId xmlns:a16="http://schemas.microsoft.com/office/drawing/2014/main" id="{2ED38CCB-33F6-4C66-966D-98DEE38CA699}"/>
              </a:ext>
            </a:extLst>
          </p:cNvPr>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30513" y="4718183"/>
            <a:ext cx="583113" cy="457200"/>
          </a:xfrm>
          <a:prstGeom prst="rect">
            <a:avLst/>
          </a:prstGeom>
        </p:spPr>
      </p:pic>
      <p:pic>
        <p:nvPicPr>
          <p:cNvPr id="37" name="Picture 36" descr="Teamflect logo">
            <a:extLst>
              <a:ext uri="{FF2B5EF4-FFF2-40B4-BE49-F238E27FC236}">
                <a16:creationId xmlns:a16="http://schemas.microsoft.com/office/drawing/2014/main" id="{17A5B2FE-4519-46E4-9FA8-16164E0C6E66}"/>
              </a:ext>
            </a:extLst>
          </p:cNvPr>
          <p:cNvPicPr>
            <a:picLocks noChangeAspect="1"/>
          </p:cNvPicPr>
          <p:nvPr/>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t="14567" b="12976"/>
          <a:stretch/>
        </p:blipFill>
        <p:spPr>
          <a:xfrm>
            <a:off x="4290547" y="4811629"/>
            <a:ext cx="1029033" cy="255139"/>
          </a:xfrm>
          <a:prstGeom prst="rect">
            <a:avLst/>
          </a:prstGeom>
        </p:spPr>
      </p:pic>
      <p:pic>
        <p:nvPicPr>
          <p:cNvPr id="174" name="Picture 173" descr="Mcrosoft Teams logo">
            <a:extLst>
              <a:ext uri="{FF2B5EF4-FFF2-40B4-BE49-F238E27FC236}">
                <a16:creationId xmlns:a16="http://schemas.microsoft.com/office/drawing/2014/main" id="{0ED0BDAA-694D-44E2-A0CC-BE1325C90EC3}"/>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5744709" y="4596169"/>
            <a:ext cx="717791" cy="701229"/>
          </a:xfrm>
          <a:prstGeom prst="rect">
            <a:avLst/>
          </a:prstGeom>
        </p:spPr>
      </p:pic>
      <p:pic>
        <p:nvPicPr>
          <p:cNvPr id="24" name="Picture 23" descr="Wrike logo">
            <a:extLst>
              <a:ext uri="{FF2B5EF4-FFF2-40B4-BE49-F238E27FC236}">
                <a16:creationId xmlns:a16="http://schemas.microsoft.com/office/drawing/2014/main" id="{029DF170-C855-4F55-A6FC-AA3466EAD5F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956059" y="4855890"/>
            <a:ext cx="883310" cy="210312"/>
          </a:xfrm>
          <a:prstGeom prst="rect">
            <a:avLst/>
          </a:prstGeom>
        </p:spPr>
      </p:pic>
      <p:pic>
        <p:nvPicPr>
          <p:cNvPr id="45" name="Picture 44" descr="Nimble logo">
            <a:extLst>
              <a:ext uri="{FF2B5EF4-FFF2-40B4-BE49-F238E27FC236}">
                <a16:creationId xmlns:a16="http://schemas.microsoft.com/office/drawing/2014/main" id="{CF4EEFD2-D65F-4494-ACC1-5761E5B1CBCC}"/>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8322341" y="4845745"/>
            <a:ext cx="974348" cy="304052"/>
          </a:xfrm>
          <a:prstGeom prst="rect">
            <a:avLst/>
          </a:prstGeom>
        </p:spPr>
      </p:pic>
      <p:pic>
        <p:nvPicPr>
          <p:cNvPr id="3" name="Picture 2" descr="Lucid Agreements logo">
            <a:extLst>
              <a:ext uri="{FF2B5EF4-FFF2-40B4-BE49-F238E27FC236}">
                <a16:creationId xmlns:a16="http://schemas.microsoft.com/office/drawing/2014/main" id="{1C898355-5C60-4764-B074-CAE84D4F77E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612680" y="4876888"/>
            <a:ext cx="1080751" cy="128016"/>
          </a:xfrm>
          <a:prstGeom prst="rect">
            <a:avLst/>
          </a:prstGeom>
        </p:spPr>
      </p:pic>
      <p:pic>
        <p:nvPicPr>
          <p:cNvPr id="17" name="Picture 16" descr="Freehand by InVision logo">
            <a:extLst>
              <a:ext uri="{FF2B5EF4-FFF2-40B4-BE49-F238E27FC236}">
                <a16:creationId xmlns:a16="http://schemas.microsoft.com/office/drawing/2014/main" id="{DF231880-15B5-4F0B-B4BE-78ED23A34A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1067396" y="4779178"/>
            <a:ext cx="883920" cy="320040"/>
          </a:xfrm>
          <a:prstGeom prst="rect">
            <a:avLst/>
          </a:prstGeom>
        </p:spPr>
      </p:pic>
      <p:grpSp>
        <p:nvGrpSpPr>
          <p:cNvPr id="276" name="Group 275">
            <a:extLst>
              <a:ext uri="{FF2B5EF4-FFF2-40B4-BE49-F238E27FC236}">
                <a16:creationId xmlns:a16="http://schemas.microsoft.com/office/drawing/2014/main" id="{FFF8BCC2-C5E0-4F42-949E-E94BE3A9108F}"/>
              </a:ext>
              <a:ext uri="{C183D7F6-B498-43B3-948B-1728B52AA6E4}">
                <adec:decorative xmlns:adec="http://schemas.microsoft.com/office/drawing/2017/decorative" val="1"/>
              </a:ext>
            </a:extLst>
          </p:cNvPr>
          <p:cNvGrpSpPr/>
          <p:nvPr/>
        </p:nvGrpSpPr>
        <p:grpSpPr>
          <a:xfrm>
            <a:off x="780783" y="5491093"/>
            <a:ext cx="10606495" cy="1359629"/>
            <a:chOff x="1378560" y="2684568"/>
            <a:chExt cx="11212363" cy="1431539"/>
          </a:xfrm>
          <a:solidFill>
            <a:schemeClr val="bg1"/>
          </a:solidFill>
        </p:grpSpPr>
        <p:sp>
          <p:nvSpPr>
            <p:cNvPr id="277" name="Freeform 48">
              <a:extLst>
                <a:ext uri="{FF2B5EF4-FFF2-40B4-BE49-F238E27FC236}">
                  <a16:creationId xmlns:a16="http://schemas.microsoft.com/office/drawing/2014/main" id="{4A42F1C7-E250-40CF-A076-A4A79484C4BC}"/>
                </a:ext>
              </a:extLst>
            </p:cNvPr>
            <p:cNvSpPr>
              <a:spLocks/>
            </p:cNvSpPr>
            <p:nvPr/>
          </p:nvSpPr>
          <p:spPr bwMode="auto">
            <a:xfrm>
              <a:off x="8521781" y="2703616"/>
              <a:ext cx="1199205" cy="1411880"/>
            </a:xfrm>
            <a:custGeom>
              <a:avLst/>
              <a:gdLst>
                <a:gd name="T0" fmla="*/ 0 w 671"/>
                <a:gd name="T1" fmla="*/ 196 h 790"/>
                <a:gd name="T2" fmla="*/ 333 w 671"/>
                <a:gd name="T3" fmla="*/ 0 h 790"/>
                <a:gd name="T4" fmla="*/ 671 w 671"/>
                <a:gd name="T5" fmla="*/ 196 h 790"/>
                <a:gd name="T6" fmla="*/ 671 w 671"/>
                <a:gd name="T7" fmla="*/ 594 h 790"/>
                <a:gd name="T8" fmla="*/ 333 w 671"/>
                <a:gd name="T9" fmla="*/ 790 h 790"/>
                <a:gd name="T10" fmla="*/ 0 w 671"/>
                <a:gd name="T11" fmla="*/ 594 h 790"/>
                <a:gd name="T12" fmla="*/ 0 w 671"/>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1" h="790">
                  <a:moveTo>
                    <a:pt x="0" y="196"/>
                  </a:moveTo>
                  <a:lnTo>
                    <a:pt x="333" y="0"/>
                  </a:lnTo>
                  <a:lnTo>
                    <a:pt x="671" y="196"/>
                  </a:lnTo>
                  <a:lnTo>
                    <a:pt x="671"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78" name="Freeform 49">
              <a:extLst>
                <a:ext uri="{FF2B5EF4-FFF2-40B4-BE49-F238E27FC236}">
                  <a16:creationId xmlns:a16="http://schemas.microsoft.com/office/drawing/2014/main" id="{AE02A4EA-6E7B-479E-AD84-41D89008F52D}"/>
                </a:ext>
              </a:extLst>
            </p:cNvPr>
            <p:cNvSpPr>
              <a:spLocks/>
            </p:cNvSpPr>
            <p:nvPr/>
          </p:nvSpPr>
          <p:spPr bwMode="auto">
            <a:xfrm>
              <a:off x="9956176"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79" name="Freeform 71">
              <a:extLst>
                <a:ext uri="{FF2B5EF4-FFF2-40B4-BE49-F238E27FC236}">
                  <a16:creationId xmlns:a16="http://schemas.microsoft.com/office/drawing/2014/main" id="{05F65EC3-1F7C-4E23-B3A6-2C6333D374A4}"/>
                </a:ext>
              </a:extLst>
            </p:cNvPr>
            <p:cNvSpPr>
              <a:spLocks/>
            </p:cNvSpPr>
            <p:nvPr/>
          </p:nvSpPr>
          <p:spPr bwMode="auto">
            <a:xfrm>
              <a:off x="7108290" y="2693504"/>
              <a:ext cx="1197417" cy="1413668"/>
            </a:xfrm>
            <a:custGeom>
              <a:avLst/>
              <a:gdLst>
                <a:gd name="T0" fmla="*/ 0 w 670"/>
                <a:gd name="T1" fmla="*/ 196 h 791"/>
                <a:gd name="T2" fmla="*/ 332 w 670"/>
                <a:gd name="T3" fmla="*/ 0 h 791"/>
                <a:gd name="T4" fmla="*/ 670 w 670"/>
                <a:gd name="T5" fmla="*/ 196 h 791"/>
                <a:gd name="T6" fmla="*/ 670 w 670"/>
                <a:gd name="T7" fmla="*/ 594 h 791"/>
                <a:gd name="T8" fmla="*/ 332 w 670"/>
                <a:gd name="T9" fmla="*/ 791 h 791"/>
                <a:gd name="T10" fmla="*/ 0 w 670"/>
                <a:gd name="T11" fmla="*/ 594 h 791"/>
                <a:gd name="T12" fmla="*/ 0 w 670"/>
                <a:gd name="T13" fmla="*/ 196 h 791"/>
              </a:gdLst>
              <a:ahLst/>
              <a:cxnLst>
                <a:cxn ang="0">
                  <a:pos x="T0" y="T1"/>
                </a:cxn>
                <a:cxn ang="0">
                  <a:pos x="T2" y="T3"/>
                </a:cxn>
                <a:cxn ang="0">
                  <a:pos x="T4" y="T5"/>
                </a:cxn>
                <a:cxn ang="0">
                  <a:pos x="T6" y="T7"/>
                </a:cxn>
                <a:cxn ang="0">
                  <a:pos x="T8" y="T9"/>
                </a:cxn>
                <a:cxn ang="0">
                  <a:pos x="T10" y="T11"/>
                </a:cxn>
                <a:cxn ang="0">
                  <a:pos x="T12" y="T13"/>
                </a:cxn>
              </a:cxnLst>
              <a:rect l="0" t="0" r="r" b="b"/>
              <a:pathLst>
                <a:path w="670" h="791">
                  <a:moveTo>
                    <a:pt x="0" y="196"/>
                  </a:moveTo>
                  <a:lnTo>
                    <a:pt x="332" y="0"/>
                  </a:lnTo>
                  <a:lnTo>
                    <a:pt x="670" y="196"/>
                  </a:lnTo>
                  <a:lnTo>
                    <a:pt x="670" y="594"/>
                  </a:lnTo>
                  <a:lnTo>
                    <a:pt x="332" y="791"/>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80" name="Freeform 92">
              <a:extLst>
                <a:ext uri="{FF2B5EF4-FFF2-40B4-BE49-F238E27FC236}">
                  <a16:creationId xmlns:a16="http://schemas.microsoft.com/office/drawing/2014/main" id="{770398DC-ABB5-44CB-AD3A-845F8CBD6F3E}"/>
                </a:ext>
              </a:extLst>
            </p:cNvPr>
            <p:cNvSpPr>
              <a:spLocks/>
            </p:cNvSpPr>
            <p:nvPr/>
          </p:nvSpPr>
          <p:spPr bwMode="auto">
            <a:xfrm>
              <a:off x="2812332"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81" name="Freeform 93">
              <a:extLst>
                <a:ext uri="{FF2B5EF4-FFF2-40B4-BE49-F238E27FC236}">
                  <a16:creationId xmlns:a16="http://schemas.microsoft.com/office/drawing/2014/main" id="{76ECE43C-1A89-449E-A22E-2B67B6BC39A3}"/>
                </a:ext>
              </a:extLst>
            </p:cNvPr>
            <p:cNvSpPr>
              <a:spLocks/>
            </p:cNvSpPr>
            <p:nvPr/>
          </p:nvSpPr>
          <p:spPr bwMode="auto">
            <a:xfrm>
              <a:off x="4244318" y="2693504"/>
              <a:ext cx="1206354" cy="1422603"/>
            </a:xfrm>
            <a:custGeom>
              <a:avLst/>
              <a:gdLst>
                <a:gd name="T0" fmla="*/ 0 w 675"/>
                <a:gd name="T1" fmla="*/ 202 h 796"/>
                <a:gd name="T2" fmla="*/ 337 w 675"/>
                <a:gd name="T3" fmla="*/ 0 h 796"/>
                <a:gd name="T4" fmla="*/ 675 w 675"/>
                <a:gd name="T5" fmla="*/ 202 h 796"/>
                <a:gd name="T6" fmla="*/ 675 w 675"/>
                <a:gd name="T7" fmla="*/ 594 h 796"/>
                <a:gd name="T8" fmla="*/ 337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7" y="0"/>
                  </a:lnTo>
                  <a:lnTo>
                    <a:pt x="675" y="202"/>
                  </a:lnTo>
                  <a:lnTo>
                    <a:pt x="675" y="594"/>
                  </a:lnTo>
                  <a:lnTo>
                    <a:pt x="337" y="796"/>
                  </a:lnTo>
                  <a:lnTo>
                    <a:pt x="0" y="594"/>
                  </a:lnTo>
                  <a:lnTo>
                    <a:pt x="0" y="202"/>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82" name="Freeform 94">
              <a:extLst>
                <a:ext uri="{FF2B5EF4-FFF2-40B4-BE49-F238E27FC236}">
                  <a16:creationId xmlns:a16="http://schemas.microsoft.com/office/drawing/2014/main" id="{F7356489-D01B-44F9-A894-6E147CC32CCE}"/>
                </a:ext>
              </a:extLst>
            </p:cNvPr>
            <p:cNvSpPr>
              <a:spLocks/>
            </p:cNvSpPr>
            <p:nvPr/>
          </p:nvSpPr>
          <p:spPr bwMode="auto">
            <a:xfrm>
              <a:off x="5676304" y="2693504"/>
              <a:ext cx="1206354" cy="1422603"/>
            </a:xfrm>
            <a:custGeom>
              <a:avLst/>
              <a:gdLst>
                <a:gd name="T0" fmla="*/ 0 w 675"/>
                <a:gd name="T1" fmla="*/ 202 h 796"/>
                <a:gd name="T2" fmla="*/ 332 w 675"/>
                <a:gd name="T3" fmla="*/ 0 h 796"/>
                <a:gd name="T4" fmla="*/ 675 w 675"/>
                <a:gd name="T5" fmla="*/ 202 h 796"/>
                <a:gd name="T6" fmla="*/ 675 w 675"/>
                <a:gd name="T7" fmla="*/ 594 h 796"/>
                <a:gd name="T8" fmla="*/ 332 w 675"/>
                <a:gd name="T9" fmla="*/ 796 h 796"/>
                <a:gd name="T10" fmla="*/ 0 w 675"/>
                <a:gd name="T11" fmla="*/ 594 h 796"/>
                <a:gd name="T12" fmla="*/ 0 w 675"/>
                <a:gd name="T13" fmla="*/ 202 h 796"/>
              </a:gdLst>
              <a:ahLst/>
              <a:cxnLst>
                <a:cxn ang="0">
                  <a:pos x="T0" y="T1"/>
                </a:cxn>
                <a:cxn ang="0">
                  <a:pos x="T2" y="T3"/>
                </a:cxn>
                <a:cxn ang="0">
                  <a:pos x="T4" y="T5"/>
                </a:cxn>
                <a:cxn ang="0">
                  <a:pos x="T6" y="T7"/>
                </a:cxn>
                <a:cxn ang="0">
                  <a:pos x="T8" y="T9"/>
                </a:cxn>
                <a:cxn ang="0">
                  <a:pos x="T10" y="T11"/>
                </a:cxn>
                <a:cxn ang="0">
                  <a:pos x="T12" y="T13"/>
                </a:cxn>
              </a:cxnLst>
              <a:rect l="0" t="0" r="r" b="b"/>
              <a:pathLst>
                <a:path w="675" h="796">
                  <a:moveTo>
                    <a:pt x="0" y="202"/>
                  </a:moveTo>
                  <a:lnTo>
                    <a:pt x="332" y="0"/>
                  </a:lnTo>
                  <a:lnTo>
                    <a:pt x="675" y="202"/>
                  </a:lnTo>
                  <a:lnTo>
                    <a:pt x="675" y="594"/>
                  </a:lnTo>
                  <a:lnTo>
                    <a:pt x="332" y="796"/>
                  </a:lnTo>
                  <a:lnTo>
                    <a:pt x="0" y="594"/>
                  </a:lnTo>
                  <a:lnTo>
                    <a:pt x="0" y="202"/>
                  </a:lnTo>
                  <a:close/>
                </a:path>
              </a:pathLst>
            </a:custGeom>
            <a:grpFill/>
            <a:ln w="19050" cap="flat">
              <a:solidFill>
                <a:schemeClr val="bg1">
                  <a:lumMod val="8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83" name="Freeform 111">
              <a:extLst>
                <a:ext uri="{FF2B5EF4-FFF2-40B4-BE49-F238E27FC236}">
                  <a16:creationId xmlns:a16="http://schemas.microsoft.com/office/drawing/2014/main" id="{3BBB65C4-51DD-49F1-AD73-2A2064E418C8}"/>
                </a:ext>
              </a:extLst>
            </p:cNvPr>
            <p:cNvSpPr>
              <a:spLocks/>
            </p:cNvSpPr>
            <p:nvPr/>
          </p:nvSpPr>
          <p:spPr bwMode="auto">
            <a:xfrm>
              <a:off x="1378560" y="2684568"/>
              <a:ext cx="1208140" cy="1411880"/>
            </a:xfrm>
            <a:custGeom>
              <a:avLst/>
              <a:gdLst>
                <a:gd name="T0" fmla="*/ 0 w 676"/>
                <a:gd name="T1" fmla="*/ 196 h 790"/>
                <a:gd name="T2" fmla="*/ 338 w 676"/>
                <a:gd name="T3" fmla="*/ 0 h 790"/>
                <a:gd name="T4" fmla="*/ 676 w 676"/>
                <a:gd name="T5" fmla="*/ 196 h 790"/>
                <a:gd name="T6" fmla="*/ 676 w 676"/>
                <a:gd name="T7" fmla="*/ 594 h 790"/>
                <a:gd name="T8" fmla="*/ 338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8" y="0"/>
                  </a:lnTo>
                  <a:lnTo>
                    <a:pt x="676" y="196"/>
                  </a:lnTo>
                  <a:lnTo>
                    <a:pt x="676" y="594"/>
                  </a:lnTo>
                  <a:lnTo>
                    <a:pt x="338"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84" name="Freeform 49">
              <a:extLst>
                <a:ext uri="{FF2B5EF4-FFF2-40B4-BE49-F238E27FC236}">
                  <a16:creationId xmlns:a16="http://schemas.microsoft.com/office/drawing/2014/main" id="{9F8A440F-8F41-4BA1-8D36-59C1FD89B132}"/>
                </a:ext>
              </a:extLst>
            </p:cNvPr>
            <p:cNvSpPr>
              <a:spLocks/>
            </p:cNvSpPr>
            <p:nvPr/>
          </p:nvSpPr>
          <p:spPr bwMode="auto">
            <a:xfrm>
              <a:off x="11382783" y="2684568"/>
              <a:ext cx="1208140" cy="1411880"/>
            </a:xfrm>
            <a:custGeom>
              <a:avLst/>
              <a:gdLst>
                <a:gd name="T0" fmla="*/ 0 w 676"/>
                <a:gd name="T1" fmla="*/ 196 h 790"/>
                <a:gd name="T2" fmla="*/ 333 w 676"/>
                <a:gd name="T3" fmla="*/ 0 h 790"/>
                <a:gd name="T4" fmla="*/ 676 w 676"/>
                <a:gd name="T5" fmla="*/ 196 h 790"/>
                <a:gd name="T6" fmla="*/ 676 w 676"/>
                <a:gd name="T7" fmla="*/ 594 h 790"/>
                <a:gd name="T8" fmla="*/ 333 w 676"/>
                <a:gd name="T9" fmla="*/ 790 h 790"/>
                <a:gd name="T10" fmla="*/ 0 w 676"/>
                <a:gd name="T11" fmla="*/ 594 h 790"/>
                <a:gd name="T12" fmla="*/ 0 w 676"/>
                <a:gd name="T13" fmla="*/ 196 h 790"/>
              </a:gdLst>
              <a:ahLst/>
              <a:cxnLst>
                <a:cxn ang="0">
                  <a:pos x="T0" y="T1"/>
                </a:cxn>
                <a:cxn ang="0">
                  <a:pos x="T2" y="T3"/>
                </a:cxn>
                <a:cxn ang="0">
                  <a:pos x="T4" y="T5"/>
                </a:cxn>
                <a:cxn ang="0">
                  <a:pos x="T6" y="T7"/>
                </a:cxn>
                <a:cxn ang="0">
                  <a:pos x="T8" y="T9"/>
                </a:cxn>
                <a:cxn ang="0">
                  <a:pos x="T10" y="T11"/>
                </a:cxn>
                <a:cxn ang="0">
                  <a:pos x="T12" y="T13"/>
                </a:cxn>
              </a:cxnLst>
              <a:rect l="0" t="0" r="r" b="b"/>
              <a:pathLst>
                <a:path w="676" h="790">
                  <a:moveTo>
                    <a:pt x="0" y="196"/>
                  </a:moveTo>
                  <a:lnTo>
                    <a:pt x="333" y="0"/>
                  </a:lnTo>
                  <a:lnTo>
                    <a:pt x="676" y="196"/>
                  </a:lnTo>
                  <a:lnTo>
                    <a:pt x="676" y="594"/>
                  </a:lnTo>
                  <a:lnTo>
                    <a:pt x="333" y="790"/>
                  </a:lnTo>
                  <a:lnTo>
                    <a:pt x="0" y="594"/>
                  </a:lnTo>
                  <a:lnTo>
                    <a:pt x="0" y="196"/>
                  </a:lnTo>
                  <a:close/>
                </a:path>
              </a:pathLst>
            </a:custGeom>
            <a:grpFill/>
            <a:ln w="19050" cap="flat">
              <a:solidFill>
                <a:schemeClr val="bg1">
                  <a:lumMod val="85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21" name="Picture 20" descr="Hi5 logo">
            <a:extLst>
              <a:ext uri="{FF2B5EF4-FFF2-40B4-BE49-F238E27FC236}">
                <a16:creationId xmlns:a16="http://schemas.microsoft.com/office/drawing/2014/main" id="{DEE4BC1F-5295-4512-BEB1-599BFFDAB3A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1064285" y="5894456"/>
            <a:ext cx="534263" cy="534263"/>
          </a:xfrm>
          <a:prstGeom prst="rect">
            <a:avLst/>
          </a:prstGeom>
        </p:spPr>
      </p:pic>
      <p:pic>
        <p:nvPicPr>
          <p:cNvPr id="1036" name="Picture 12" descr="TINYpulse logo">
            <a:extLst>
              <a:ext uri="{FF2B5EF4-FFF2-40B4-BE49-F238E27FC236}">
                <a16:creationId xmlns:a16="http://schemas.microsoft.com/office/drawing/2014/main" id="{04702DA4-F55E-4558-8F0C-E220BA2A3079}"/>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2163162" y="6089091"/>
            <a:ext cx="1106468" cy="1811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oops logo">
            <a:extLst>
              <a:ext uri="{FF2B5EF4-FFF2-40B4-BE49-F238E27FC236}">
                <a16:creationId xmlns:a16="http://schemas.microsoft.com/office/drawing/2014/main" id="{2E4C989D-1D71-4B8E-8697-B5333AC4D03A}"/>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3518067" y="6017452"/>
            <a:ext cx="1142857" cy="3376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Klaxoon logo">
            <a:extLst>
              <a:ext uri="{FF2B5EF4-FFF2-40B4-BE49-F238E27FC236}">
                <a16:creationId xmlns:a16="http://schemas.microsoft.com/office/drawing/2014/main" id="{1938EF16-39FB-446D-B5D3-E1BE8AA918EA}"/>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939153" y="6065379"/>
            <a:ext cx="954405" cy="228600"/>
          </a:xfrm>
          <a:prstGeom prst="rect">
            <a:avLst/>
          </a:prstGeom>
        </p:spPr>
      </p:pic>
      <p:pic>
        <p:nvPicPr>
          <p:cNvPr id="20" name="Picture 19" descr="Adobe Sign logo">
            <a:extLst>
              <a:ext uri="{FF2B5EF4-FFF2-40B4-BE49-F238E27FC236}">
                <a16:creationId xmlns:a16="http://schemas.microsoft.com/office/drawing/2014/main" id="{45139F88-1F47-4B19-8F6D-A4A6D0A231E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462500" y="5886992"/>
            <a:ext cx="658635" cy="640080"/>
          </a:xfrm>
          <a:prstGeom prst="rect">
            <a:avLst/>
          </a:prstGeom>
        </p:spPr>
      </p:pic>
      <p:pic>
        <p:nvPicPr>
          <p:cNvPr id="22" name="Picture 21" descr="Selfdrvn logo">
            <a:extLst>
              <a:ext uri="{FF2B5EF4-FFF2-40B4-BE49-F238E27FC236}">
                <a16:creationId xmlns:a16="http://schemas.microsoft.com/office/drawing/2014/main" id="{76B9A9CE-5480-4B91-8234-0972A70D2EF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615806" y="5975156"/>
            <a:ext cx="983354" cy="365760"/>
          </a:xfrm>
          <a:prstGeom prst="rect">
            <a:avLst/>
          </a:prstGeom>
        </p:spPr>
      </p:pic>
      <p:pic>
        <p:nvPicPr>
          <p:cNvPr id="23" name="Picture 22" descr="Phenom logo">
            <a:extLst>
              <a:ext uri="{FF2B5EF4-FFF2-40B4-BE49-F238E27FC236}">
                <a16:creationId xmlns:a16="http://schemas.microsoft.com/office/drawing/2014/main" id="{FD939919-CCCC-4CC6-83E7-54BB2A080360}"/>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988329" y="5998285"/>
            <a:ext cx="955695" cy="365760"/>
          </a:xfrm>
          <a:prstGeom prst="rect">
            <a:avLst/>
          </a:prstGeom>
        </p:spPr>
      </p:pic>
      <p:pic>
        <p:nvPicPr>
          <p:cNvPr id="1028" name="Picture 4" descr="Centrical logo">
            <a:extLst>
              <a:ext uri="{FF2B5EF4-FFF2-40B4-BE49-F238E27FC236}">
                <a16:creationId xmlns:a16="http://schemas.microsoft.com/office/drawing/2014/main" id="{C6D57CD9-2701-4575-A049-40DCDC6A2FEE}"/>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354974" y="6010339"/>
            <a:ext cx="1032282" cy="30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259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4690" name="Picture 2" descr="See the source image">
            <a:extLst>
              <a:ext uri="{FF2B5EF4-FFF2-40B4-BE49-F238E27FC236}">
                <a16:creationId xmlns:a16="http://schemas.microsoft.com/office/drawing/2014/main" id="{C18F215E-36C6-4320-B811-7E795ABB853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2192000" cy="80497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04C2702-8065-4F4A-A21D-5B250037BB3C}"/>
              </a:ext>
            </a:extLst>
          </p:cNvPr>
          <p:cNvSpPr/>
          <p:nvPr/>
        </p:nvSpPr>
        <p:spPr bwMode="auto">
          <a:xfrm>
            <a:off x="0" y="-19862"/>
            <a:ext cx="12192000" cy="8049738"/>
          </a:xfrm>
          <a:prstGeom prst="rect">
            <a:avLst/>
          </a:prstGeom>
          <a:solidFill>
            <a:srgbClr val="454DB7">
              <a:alpha val="5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B0CFE072-9B2F-4858-A3F8-510348851FCC}"/>
              </a:ext>
            </a:extLst>
          </p:cNvPr>
          <p:cNvGrpSpPr/>
          <p:nvPr/>
        </p:nvGrpSpPr>
        <p:grpSpPr>
          <a:xfrm>
            <a:off x="6787505" y="5001535"/>
            <a:ext cx="4573523" cy="1246495"/>
            <a:chOff x="6787505" y="5001535"/>
            <a:chExt cx="4573523" cy="1246495"/>
          </a:xfrm>
        </p:grpSpPr>
        <p:sp>
          <p:nvSpPr>
            <p:cNvPr id="14" name="TextBox 13">
              <a:extLst>
                <a:ext uri="{FF2B5EF4-FFF2-40B4-BE49-F238E27FC236}">
                  <a16:creationId xmlns:a16="http://schemas.microsoft.com/office/drawing/2014/main" id="{8FA4D05B-7E2F-455A-B65A-3ACA35C6861E}"/>
                </a:ext>
              </a:extLst>
            </p:cNvPr>
            <p:cNvSpPr txBox="1"/>
            <p:nvPr/>
          </p:nvSpPr>
          <p:spPr>
            <a:xfrm>
              <a:off x="6787505" y="5001535"/>
              <a:ext cx="4116323" cy="1246495"/>
            </a:xfrm>
            <a:prstGeom prst="rect">
              <a:avLst/>
            </a:prstGeom>
            <a:noFill/>
          </p:spPr>
          <p:txBody>
            <a:bodyPr wrap="square" rtlCol="0">
              <a:spAutoFit/>
            </a:bodyPr>
            <a:lstStyle/>
            <a:p>
              <a:r>
                <a:rPr lang="en-US" sz="2500" b="1" dirty="0">
                  <a:latin typeface="+mj-lt"/>
                </a:rPr>
                <a:t>Connect</a:t>
              </a:r>
              <a:r>
                <a:rPr lang="en-US" sz="2500" dirty="0">
                  <a:latin typeface="+mj-lt"/>
                </a:rPr>
                <a:t> </a:t>
              </a:r>
              <a:r>
                <a:rPr lang="en-US" sz="2500" dirty="0"/>
                <a:t>people to drive culture, change, and communication</a:t>
              </a:r>
            </a:p>
          </p:txBody>
        </p:sp>
        <p:pic>
          <p:nvPicPr>
            <p:cNvPr id="25" name="Graphic 24" descr="Cheers outline">
              <a:extLst>
                <a:ext uri="{FF2B5EF4-FFF2-40B4-BE49-F238E27FC236}">
                  <a16:creationId xmlns:a16="http://schemas.microsoft.com/office/drawing/2014/main" id="{F962F7BC-577C-4687-A09F-E3D78B99A65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46628" y="5167582"/>
              <a:ext cx="914400" cy="914400"/>
            </a:xfrm>
            <a:prstGeom prst="rect">
              <a:avLst/>
            </a:prstGeom>
          </p:spPr>
        </p:pic>
      </p:grpSp>
      <p:grpSp>
        <p:nvGrpSpPr>
          <p:cNvPr id="30" name="Group 29">
            <a:extLst>
              <a:ext uri="{FF2B5EF4-FFF2-40B4-BE49-F238E27FC236}">
                <a16:creationId xmlns:a16="http://schemas.microsoft.com/office/drawing/2014/main" id="{7D3921A2-BE9B-4B1E-BBA4-A29EA5539DE4}"/>
              </a:ext>
            </a:extLst>
          </p:cNvPr>
          <p:cNvGrpSpPr/>
          <p:nvPr/>
        </p:nvGrpSpPr>
        <p:grpSpPr>
          <a:xfrm>
            <a:off x="7311380" y="3680434"/>
            <a:ext cx="5030723" cy="916763"/>
            <a:chOff x="6854180" y="3766882"/>
            <a:chExt cx="5030723" cy="916763"/>
          </a:xfrm>
        </p:grpSpPr>
        <p:sp>
          <p:nvSpPr>
            <p:cNvPr id="10" name="TextBox 9">
              <a:extLst>
                <a:ext uri="{FF2B5EF4-FFF2-40B4-BE49-F238E27FC236}">
                  <a16:creationId xmlns:a16="http://schemas.microsoft.com/office/drawing/2014/main" id="{26D08E64-A0F6-4597-87C5-71A7A9F38475}"/>
                </a:ext>
              </a:extLst>
            </p:cNvPr>
            <p:cNvSpPr txBox="1"/>
            <p:nvPr/>
          </p:nvSpPr>
          <p:spPr>
            <a:xfrm>
              <a:off x="7768580" y="3821871"/>
              <a:ext cx="4116323" cy="861774"/>
            </a:xfrm>
            <a:prstGeom prst="rect">
              <a:avLst/>
            </a:prstGeom>
            <a:noFill/>
          </p:spPr>
          <p:txBody>
            <a:bodyPr wrap="square" rtlCol="0">
              <a:spAutoFit/>
            </a:bodyPr>
            <a:lstStyle/>
            <a:p>
              <a:r>
                <a:rPr lang="en-US" sz="2500" b="1" dirty="0">
                  <a:latin typeface="+mj-lt"/>
                </a:rPr>
                <a:t>Promote</a:t>
              </a:r>
              <a:r>
                <a:rPr lang="en-US" sz="2500" dirty="0">
                  <a:latin typeface="+mj-lt"/>
                </a:rPr>
                <a:t> </a:t>
              </a:r>
              <a:r>
                <a:rPr lang="en-US" sz="2500" dirty="0"/>
                <a:t>employee well-being</a:t>
              </a:r>
            </a:p>
          </p:txBody>
        </p:sp>
        <p:pic>
          <p:nvPicPr>
            <p:cNvPr id="21" name="Graphic 20" descr="Sunglasses face outline outline">
              <a:extLst>
                <a:ext uri="{FF2B5EF4-FFF2-40B4-BE49-F238E27FC236}">
                  <a16:creationId xmlns:a16="http://schemas.microsoft.com/office/drawing/2014/main" id="{AA35F256-7F93-41B4-9E94-0EFCEB6499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54180" y="3766882"/>
              <a:ext cx="914400" cy="914400"/>
            </a:xfrm>
            <a:prstGeom prst="rect">
              <a:avLst/>
            </a:prstGeom>
          </p:spPr>
        </p:pic>
      </p:grpSp>
      <p:grpSp>
        <p:nvGrpSpPr>
          <p:cNvPr id="26" name="Group 25">
            <a:extLst>
              <a:ext uri="{FF2B5EF4-FFF2-40B4-BE49-F238E27FC236}">
                <a16:creationId xmlns:a16="http://schemas.microsoft.com/office/drawing/2014/main" id="{A69513BC-4F85-4FAF-A828-5E0BF53F4E41}"/>
              </a:ext>
            </a:extLst>
          </p:cNvPr>
          <p:cNvGrpSpPr/>
          <p:nvPr/>
        </p:nvGrpSpPr>
        <p:grpSpPr>
          <a:xfrm>
            <a:off x="266318" y="523875"/>
            <a:ext cx="5202555" cy="999648"/>
            <a:chOff x="266318" y="523875"/>
            <a:chExt cx="5202555" cy="999648"/>
          </a:xfrm>
        </p:grpSpPr>
        <p:pic>
          <p:nvPicPr>
            <p:cNvPr id="8" name="Graphic 7" descr="Online meeting outline">
              <a:extLst>
                <a:ext uri="{FF2B5EF4-FFF2-40B4-BE49-F238E27FC236}">
                  <a16:creationId xmlns:a16="http://schemas.microsoft.com/office/drawing/2014/main" id="{DA6D7633-4140-442C-B19D-EBE60F947C0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6318" y="523875"/>
              <a:ext cx="914400" cy="914400"/>
            </a:xfrm>
            <a:prstGeom prst="rect">
              <a:avLst/>
            </a:prstGeom>
          </p:spPr>
        </p:pic>
        <p:sp>
          <p:nvSpPr>
            <p:cNvPr id="9" name="TextBox 8">
              <a:extLst>
                <a:ext uri="{FF2B5EF4-FFF2-40B4-BE49-F238E27FC236}">
                  <a16:creationId xmlns:a16="http://schemas.microsoft.com/office/drawing/2014/main" id="{AA9E8EEA-C95F-4ABB-A7B2-8F5BFC89B83A}"/>
                </a:ext>
              </a:extLst>
            </p:cNvPr>
            <p:cNvSpPr txBox="1"/>
            <p:nvPr/>
          </p:nvSpPr>
          <p:spPr>
            <a:xfrm>
              <a:off x="1352550" y="661749"/>
              <a:ext cx="4116323" cy="861774"/>
            </a:xfrm>
            <a:prstGeom prst="rect">
              <a:avLst/>
            </a:prstGeom>
            <a:noFill/>
          </p:spPr>
          <p:txBody>
            <a:bodyPr wrap="square" rtlCol="0">
              <a:spAutoFit/>
            </a:bodyPr>
            <a:lstStyle/>
            <a:p>
              <a:r>
                <a:rPr lang="en-US" sz="2400" b="1" dirty="0">
                  <a:latin typeface="+mj-lt"/>
                </a:rPr>
                <a:t>Enhance</a:t>
              </a:r>
              <a:r>
                <a:rPr lang="en-US" sz="2400" dirty="0">
                  <a:latin typeface="+mj-lt"/>
                </a:rPr>
                <a:t> </a:t>
              </a:r>
              <a:r>
                <a:rPr lang="en-US" sz="2400" dirty="0"/>
                <a:t>your meeting experiences</a:t>
              </a:r>
            </a:p>
          </p:txBody>
        </p:sp>
      </p:grpSp>
      <p:grpSp>
        <p:nvGrpSpPr>
          <p:cNvPr id="28" name="Group 27">
            <a:extLst>
              <a:ext uri="{FF2B5EF4-FFF2-40B4-BE49-F238E27FC236}">
                <a16:creationId xmlns:a16="http://schemas.microsoft.com/office/drawing/2014/main" id="{7828FA31-18FF-4010-A1DA-93BF144CE4FA}"/>
              </a:ext>
            </a:extLst>
          </p:cNvPr>
          <p:cNvGrpSpPr/>
          <p:nvPr/>
        </p:nvGrpSpPr>
        <p:grpSpPr>
          <a:xfrm>
            <a:off x="1154048" y="1914004"/>
            <a:ext cx="5030723" cy="914400"/>
            <a:chOff x="1154048" y="1914004"/>
            <a:chExt cx="5030723" cy="914400"/>
          </a:xfrm>
        </p:grpSpPr>
        <p:pic>
          <p:nvPicPr>
            <p:cNvPr id="17" name="Graphic 16" descr="Workflow outline">
              <a:extLst>
                <a:ext uri="{FF2B5EF4-FFF2-40B4-BE49-F238E27FC236}">
                  <a16:creationId xmlns:a16="http://schemas.microsoft.com/office/drawing/2014/main" id="{C46DA3F2-E6AA-49DF-83E7-4E7772E7F6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54048" y="1914004"/>
              <a:ext cx="914400" cy="914400"/>
            </a:xfrm>
            <a:prstGeom prst="rect">
              <a:avLst/>
            </a:prstGeom>
          </p:spPr>
        </p:pic>
        <p:sp>
          <p:nvSpPr>
            <p:cNvPr id="13" name="TextBox 12">
              <a:extLst>
                <a:ext uri="{FF2B5EF4-FFF2-40B4-BE49-F238E27FC236}">
                  <a16:creationId xmlns:a16="http://schemas.microsoft.com/office/drawing/2014/main" id="{59AE5F30-2C94-4988-BE23-110788DDBDDE}"/>
                </a:ext>
              </a:extLst>
            </p:cNvPr>
            <p:cNvSpPr txBox="1"/>
            <p:nvPr/>
          </p:nvSpPr>
          <p:spPr>
            <a:xfrm>
              <a:off x="2068448" y="1940317"/>
              <a:ext cx="4116323" cy="861774"/>
            </a:xfrm>
            <a:prstGeom prst="rect">
              <a:avLst/>
            </a:prstGeom>
            <a:noFill/>
          </p:spPr>
          <p:txBody>
            <a:bodyPr wrap="square" rtlCol="0">
              <a:spAutoFit/>
            </a:bodyPr>
            <a:lstStyle/>
            <a:p>
              <a:r>
                <a:rPr lang="en-US" sz="2500" b="1" dirty="0">
                  <a:latin typeface="+mj-lt"/>
                </a:rPr>
                <a:t>Simplify </a:t>
              </a:r>
              <a:r>
                <a:rPr lang="en-US" sz="2500" dirty="0"/>
                <a:t>day-to-day work with apps and workflows</a:t>
              </a:r>
            </a:p>
          </p:txBody>
        </p:sp>
      </p:grpSp>
    </p:spTree>
    <p:extLst>
      <p:ext uri="{BB962C8B-B14F-4D97-AF65-F5344CB8AC3E}">
        <p14:creationId xmlns:p14="http://schemas.microsoft.com/office/powerpoint/2010/main" val="35491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202BC1E7-FD2B-4616-A293-64CAB9C21E89}"/>
              </a:ext>
            </a:extLst>
          </p:cNvPr>
          <p:cNvSpPr txBox="1">
            <a:spLocks/>
          </p:cNvSpPr>
          <p:nvPr/>
        </p:nvSpPr>
        <p:spPr>
          <a:xfrm>
            <a:off x="298740" y="297986"/>
            <a:ext cx="11310648" cy="738664"/>
          </a:xfrm>
          <a:prstGeom prst="rect">
            <a:avLst/>
          </a:prstGeom>
          <a:noFill/>
        </p:spPr>
        <p:txBody>
          <a:bodyPr vert="horz" wrap="square" lIns="0" tIns="91440" rIns="146304" bIns="91440" rtlCol="0" anchor="ctr" anchorCtr="0">
            <a:sp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marL="12065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w="3175">
                  <a:noFill/>
                </a:ln>
                <a:solidFill>
                  <a:srgbClr val="E7E6E6">
                    <a:lumMod val="25000"/>
                  </a:srgbClr>
                </a:solidFill>
                <a:effectLst/>
                <a:uLnTx/>
                <a:uFillTx/>
                <a:latin typeface="Segoe UI" panose="020B0502040204020203" pitchFamily="34" charset="0"/>
                <a:ea typeface="+mn-ea"/>
                <a:cs typeface="Segoe UI" pitchFamily="34" charset="0"/>
              </a:rPr>
              <a:t>Top Scenarios</a:t>
            </a:r>
          </a:p>
        </p:txBody>
      </p:sp>
      <p:sp>
        <p:nvSpPr>
          <p:cNvPr id="80" name="Rectangle 79">
            <a:extLst>
              <a:ext uri="{FF2B5EF4-FFF2-40B4-BE49-F238E27FC236}">
                <a16:creationId xmlns:a16="http://schemas.microsoft.com/office/drawing/2014/main" id="{09CE0641-D398-43AF-ACDE-E2801C182A60}"/>
              </a:ext>
            </a:extLst>
          </p:cNvPr>
          <p:cNvSpPr/>
          <p:nvPr/>
        </p:nvSpPr>
        <p:spPr bwMode="auto">
          <a:xfrm>
            <a:off x="0" y="345088"/>
            <a:ext cx="138371" cy="644461"/>
          </a:xfrm>
          <a:prstGeom prst="rect">
            <a:avLst/>
          </a:prstGeom>
          <a:solidFill>
            <a:srgbClr val="6262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8" name="Graphic 7" descr="Decision chart">
            <a:extLst>
              <a:ext uri="{FF2B5EF4-FFF2-40B4-BE49-F238E27FC236}">
                <a16:creationId xmlns:a16="http://schemas.microsoft.com/office/drawing/2014/main" id="{7A0E0D0D-D4E4-4002-AF42-BF23B1972DB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45206" y="2694017"/>
            <a:ext cx="594360" cy="594360"/>
          </a:xfrm>
          <a:prstGeom prst="rect">
            <a:avLst/>
          </a:prstGeom>
        </p:spPr>
      </p:pic>
      <p:pic>
        <p:nvPicPr>
          <p:cNvPr id="10" name="Graphic 9" descr="Clipboard Mixed">
            <a:extLst>
              <a:ext uri="{FF2B5EF4-FFF2-40B4-BE49-F238E27FC236}">
                <a16:creationId xmlns:a16="http://schemas.microsoft.com/office/drawing/2014/main" id="{B205A952-B1A8-4AC0-990A-B5D02A15B2D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45206" y="1932795"/>
            <a:ext cx="594360" cy="594360"/>
          </a:xfrm>
          <a:prstGeom prst="rect">
            <a:avLst/>
          </a:prstGeom>
        </p:spPr>
      </p:pic>
      <p:sp>
        <p:nvSpPr>
          <p:cNvPr id="12" name="TextBox 11">
            <a:extLst>
              <a:ext uri="{FF2B5EF4-FFF2-40B4-BE49-F238E27FC236}">
                <a16:creationId xmlns:a16="http://schemas.microsoft.com/office/drawing/2014/main" id="{33A548D8-0760-4B17-860A-584E8EB39A09}"/>
              </a:ext>
            </a:extLst>
          </p:cNvPr>
          <p:cNvSpPr txBox="1"/>
          <p:nvPr/>
        </p:nvSpPr>
        <p:spPr>
          <a:xfrm>
            <a:off x="1945753" y="2015710"/>
            <a:ext cx="8836979"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Stay on top of your team's tasks, action items, next steps</a:t>
            </a:r>
          </a:p>
        </p:txBody>
      </p:sp>
      <p:sp>
        <p:nvSpPr>
          <p:cNvPr id="2" name="TextBox 1">
            <a:extLst>
              <a:ext uri="{FF2B5EF4-FFF2-40B4-BE49-F238E27FC236}">
                <a16:creationId xmlns:a16="http://schemas.microsoft.com/office/drawing/2014/main" id="{6495DA6E-E18A-419C-8DB3-832EDED4D59B}"/>
              </a:ext>
            </a:extLst>
          </p:cNvPr>
          <p:cNvSpPr txBox="1"/>
          <p:nvPr/>
        </p:nvSpPr>
        <p:spPr>
          <a:xfrm>
            <a:off x="1945752" y="2806531"/>
            <a:ext cx="8836979"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Efficiently manage your meeting agenda and stay abreast of meeting decisions</a:t>
            </a:r>
          </a:p>
        </p:txBody>
      </p:sp>
      <p:pic>
        <p:nvPicPr>
          <p:cNvPr id="36" name="Picture 53">
            <a:extLst>
              <a:ext uri="{FF2B5EF4-FFF2-40B4-BE49-F238E27FC236}">
                <a16:creationId xmlns:a16="http://schemas.microsoft.com/office/drawing/2014/main" id="{59AF0CD8-8362-4283-BAA4-1D9ACF471C5A}"/>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4765578" y="5648656"/>
            <a:ext cx="436757" cy="436757"/>
          </a:xfrm>
          <a:prstGeom prst="rect">
            <a:avLst/>
          </a:prstGeom>
        </p:spPr>
      </p:pic>
      <p:sp>
        <p:nvSpPr>
          <p:cNvPr id="38" name="TextBox 37">
            <a:extLst>
              <a:ext uri="{FF2B5EF4-FFF2-40B4-BE49-F238E27FC236}">
                <a16:creationId xmlns:a16="http://schemas.microsoft.com/office/drawing/2014/main" id="{92FC8CFE-1563-4196-95DF-2F379661AD14}"/>
              </a:ext>
            </a:extLst>
          </p:cNvPr>
          <p:cNvSpPr txBox="1"/>
          <p:nvPr/>
        </p:nvSpPr>
        <p:spPr>
          <a:xfrm>
            <a:off x="4358794" y="6192760"/>
            <a:ext cx="120210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monday.com</a:t>
            </a:r>
          </a:p>
        </p:txBody>
      </p:sp>
      <p:pic>
        <p:nvPicPr>
          <p:cNvPr id="34" name="Picture 49">
            <a:extLst>
              <a:ext uri="{FF2B5EF4-FFF2-40B4-BE49-F238E27FC236}">
                <a16:creationId xmlns:a16="http://schemas.microsoft.com/office/drawing/2014/main" id="{A581D5D5-DDA4-4804-BAD8-613CE4FB312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073968" y="5648656"/>
            <a:ext cx="436757" cy="436757"/>
          </a:xfrm>
          <a:prstGeom prst="rect">
            <a:avLst/>
          </a:prstGeom>
        </p:spPr>
      </p:pic>
      <p:sp>
        <p:nvSpPr>
          <p:cNvPr id="39" name="TextBox 38">
            <a:extLst>
              <a:ext uri="{FF2B5EF4-FFF2-40B4-BE49-F238E27FC236}">
                <a16:creationId xmlns:a16="http://schemas.microsoft.com/office/drawing/2014/main" id="{871D7C77-091D-4B2C-A795-836BDA55F5C7}"/>
              </a:ext>
            </a:extLst>
          </p:cNvPr>
          <p:cNvSpPr txBox="1"/>
          <p:nvPr/>
        </p:nvSpPr>
        <p:spPr>
          <a:xfrm>
            <a:off x="6806878" y="6192759"/>
            <a:ext cx="91360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Decisions</a:t>
            </a:r>
          </a:p>
        </p:txBody>
      </p:sp>
      <p:sp>
        <p:nvSpPr>
          <p:cNvPr id="68" name="TextBox 67">
            <a:extLst>
              <a:ext uri="{FF2B5EF4-FFF2-40B4-BE49-F238E27FC236}">
                <a16:creationId xmlns:a16="http://schemas.microsoft.com/office/drawing/2014/main" id="{863064A0-FB76-4977-872E-FA3ECBA15B58}"/>
              </a:ext>
            </a:extLst>
          </p:cNvPr>
          <p:cNvSpPr txBox="1"/>
          <p:nvPr/>
        </p:nvSpPr>
        <p:spPr>
          <a:xfrm>
            <a:off x="9142583" y="6192758"/>
            <a:ext cx="85926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SoapBox</a:t>
            </a:r>
          </a:p>
        </p:txBody>
      </p:sp>
      <p:pic>
        <p:nvPicPr>
          <p:cNvPr id="40" name="Picture 65">
            <a:extLst>
              <a:ext uri="{FF2B5EF4-FFF2-40B4-BE49-F238E27FC236}">
                <a16:creationId xmlns:a16="http://schemas.microsoft.com/office/drawing/2014/main" id="{4D1C66D5-2A81-49A8-BC7D-AFDDDFFBF74E}"/>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9382358" y="5635702"/>
            <a:ext cx="436757" cy="436757"/>
          </a:xfrm>
          <a:prstGeom prst="rect">
            <a:avLst/>
          </a:prstGeom>
        </p:spPr>
      </p:pic>
      <p:pic>
        <p:nvPicPr>
          <p:cNvPr id="35" name="Picture 34">
            <a:extLst>
              <a:ext uri="{FF2B5EF4-FFF2-40B4-BE49-F238E27FC236}">
                <a16:creationId xmlns:a16="http://schemas.microsoft.com/office/drawing/2014/main" id="{3AB52653-BBF0-454A-AED7-83AEE2B20314}"/>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5919773" y="5648656"/>
            <a:ext cx="436757" cy="436757"/>
          </a:xfrm>
          <a:prstGeom prst="rect">
            <a:avLst/>
          </a:prstGeom>
        </p:spPr>
      </p:pic>
      <p:sp>
        <p:nvSpPr>
          <p:cNvPr id="41" name="Rectangle 40">
            <a:extLst>
              <a:ext uri="{FF2B5EF4-FFF2-40B4-BE49-F238E27FC236}">
                <a16:creationId xmlns:a16="http://schemas.microsoft.com/office/drawing/2014/main" id="{4B3F5E93-623F-44EF-8B52-4281574FF9BA}"/>
              </a:ext>
            </a:extLst>
          </p:cNvPr>
          <p:cNvSpPr/>
          <p:nvPr/>
        </p:nvSpPr>
        <p:spPr>
          <a:xfrm>
            <a:off x="5746446" y="6192757"/>
            <a:ext cx="720722"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Priority Matrix</a:t>
            </a:r>
            <a:endPar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endParaRPr>
          </a:p>
        </p:txBody>
      </p:sp>
      <p:pic>
        <p:nvPicPr>
          <p:cNvPr id="42" name="Picture 1">
            <a:extLst>
              <a:ext uri="{FF2B5EF4-FFF2-40B4-BE49-F238E27FC236}">
                <a16:creationId xmlns:a16="http://schemas.microsoft.com/office/drawing/2014/main" id="{45C2B851-0C3D-4657-B36E-60CFF0755569}"/>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8228163" y="5648656"/>
            <a:ext cx="436757" cy="436757"/>
          </a:xfrm>
          <a:prstGeom prst="rect">
            <a:avLst/>
          </a:prstGeom>
        </p:spPr>
      </p:pic>
      <p:sp>
        <p:nvSpPr>
          <p:cNvPr id="43" name="TextBox 42">
            <a:extLst>
              <a:ext uri="{FF2B5EF4-FFF2-40B4-BE49-F238E27FC236}">
                <a16:creationId xmlns:a16="http://schemas.microsoft.com/office/drawing/2014/main" id="{1104A739-C0BC-44FD-A1B3-22485F901ACF}"/>
              </a:ext>
            </a:extLst>
          </p:cNvPr>
          <p:cNvSpPr txBox="1"/>
          <p:nvPr/>
        </p:nvSpPr>
        <p:spPr>
          <a:xfrm>
            <a:off x="8175733" y="6192758"/>
            <a:ext cx="48653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qbo</a:t>
            </a:r>
          </a:p>
        </p:txBody>
      </p:sp>
      <p:pic>
        <p:nvPicPr>
          <p:cNvPr id="37" name="Picture 47">
            <a:extLst>
              <a:ext uri="{FF2B5EF4-FFF2-40B4-BE49-F238E27FC236}">
                <a16:creationId xmlns:a16="http://schemas.microsoft.com/office/drawing/2014/main" id="{5EBE22E1-19BA-47D6-8DB1-3863122576E0}"/>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2463824" y="5648656"/>
            <a:ext cx="436757" cy="436757"/>
          </a:xfrm>
          <a:prstGeom prst="rect">
            <a:avLst/>
          </a:prstGeom>
        </p:spPr>
      </p:pic>
      <p:sp>
        <p:nvSpPr>
          <p:cNvPr id="44" name="TextBox 43">
            <a:extLst>
              <a:ext uri="{FF2B5EF4-FFF2-40B4-BE49-F238E27FC236}">
                <a16:creationId xmlns:a16="http://schemas.microsoft.com/office/drawing/2014/main" id="{390AF50E-3174-410D-8785-31A29F9BC2E0}"/>
              </a:ext>
            </a:extLst>
          </p:cNvPr>
          <p:cNvSpPr txBox="1"/>
          <p:nvPr/>
        </p:nvSpPr>
        <p:spPr>
          <a:xfrm>
            <a:off x="2309455" y="6192759"/>
            <a:ext cx="68934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Asana</a:t>
            </a:r>
          </a:p>
        </p:txBody>
      </p:sp>
      <p:pic>
        <p:nvPicPr>
          <p:cNvPr id="45" name="Picture 2">
            <a:extLst>
              <a:ext uri="{FF2B5EF4-FFF2-40B4-BE49-F238E27FC236}">
                <a16:creationId xmlns:a16="http://schemas.microsoft.com/office/drawing/2014/main" id="{D2E4512D-2470-47C2-9152-3943B85FD0FF}"/>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p:blipFill>
        <p:spPr bwMode="auto">
          <a:xfrm>
            <a:off x="3618019" y="5645497"/>
            <a:ext cx="431474" cy="43147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DE37401A-2C7E-4A4B-BCB8-B5AB1DEA740C}"/>
              </a:ext>
            </a:extLst>
          </p:cNvPr>
          <p:cNvSpPr txBox="1"/>
          <p:nvPr/>
        </p:nvSpPr>
        <p:spPr>
          <a:xfrm>
            <a:off x="3356647" y="6192758"/>
            <a:ext cx="89814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xMatters</a:t>
            </a:r>
          </a:p>
        </p:txBody>
      </p:sp>
      <p:pic>
        <p:nvPicPr>
          <p:cNvPr id="7" name="Graphic 6" descr="Meeting">
            <a:extLst>
              <a:ext uri="{FF2B5EF4-FFF2-40B4-BE49-F238E27FC236}">
                <a16:creationId xmlns:a16="http://schemas.microsoft.com/office/drawing/2014/main" id="{F2C07DE6-0E0E-4A86-B764-E4805C72DDF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1045206" y="3517719"/>
            <a:ext cx="594360" cy="594360"/>
          </a:xfrm>
          <a:prstGeom prst="rect">
            <a:avLst/>
          </a:prstGeom>
        </p:spPr>
      </p:pic>
      <p:sp>
        <p:nvSpPr>
          <p:cNvPr id="9" name="TextBox 8">
            <a:extLst>
              <a:ext uri="{FF2B5EF4-FFF2-40B4-BE49-F238E27FC236}">
                <a16:creationId xmlns:a16="http://schemas.microsoft.com/office/drawing/2014/main" id="{40A5198B-222A-42EE-B937-2BBC4D0D7B6A}"/>
              </a:ext>
            </a:extLst>
          </p:cNvPr>
          <p:cNvSpPr txBox="1"/>
          <p:nvPr/>
        </p:nvSpPr>
        <p:spPr>
          <a:xfrm>
            <a:off x="1971888" y="3671163"/>
            <a:ext cx="88369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Schedule and conduct great interviews and structured conversations</a:t>
            </a:r>
          </a:p>
        </p:txBody>
      </p:sp>
      <p:sp>
        <p:nvSpPr>
          <p:cNvPr id="11" name="TextBox 10">
            <a:extLst>
              <a:ext uri="{FF2B5EF4-FFF2-40B4-BE49-F238E27FC236}">
                <a16:creationId xmlns:a16="http://schemas.microsoft.com/office/drawing/2014/main" id="{4E653EC4-7FDC-4103-9741-4CC72566F000}"/>
              </a:ext>
            </a:extLst>
          </p:cNvPr>
          <p:cNvSpPr txBox="1"/>
          <p:nvPr/>
        </p:nvSpPr>
        <p:spPr>
          <a:xfrm>
            <a:off x="1925630" y="1259292"/>
            <a:ext cx="8836979"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Conduct quick surveys, polls, and interactions for consensus and engagement</a:t>
            </a:r>
          </a:p>
        </p:txBody>
      </p:sp>
      <p:pic>
        <p:nvPicPr>
          <p:cNvPr id="13" name="Graphic 12" descr="Bar graph with upward trend">
            <a:extLst>
              <a:ext uri="{FF2B5EF4-FFF2-40B4-BE49-F238E27FC236}">
                <a16:creationId xmlns:a16="http://schemas.microsoft.com/office/drawing/2014/main" id="{04691609-477D-4B1B-872F-3EC83282AFE8}"/>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045206" y="1158936"/>
            <a:ext cx="594360" cy="594360"/>
          </a:xfrm>
          <a:prstGeom prst="rect">
            <a:avLst/>
          </a:prstGeom>
        </p:spPr>
      </p:pic>
      <p:pic>
        <p:nvPicPr>
          <p:cNvPr id="14" name="Picture 13">
            <a:extLst>
              <a:ext uri="{FF2B5EF4-FFF2-40B4-BE49-F238E27FC236}">
                <a16:creationId xmlns:a16="http://schemas.microsoft.com/office/drawing/2014/main" id="{B432A8AC-21AA-4C2B-AC07-F1286B3FD1C1}"/>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9227938" y="4481934"/>
            <a:ext cx="480830" cy="480830"/>
          </a:xfrm>
          <a:prstGeom prst="rect">
            <a:avLst/>
          </a:prstGeom>
        </p:spPr>
      </p:pic>
      <p:sp>
        <p:nvSpPr>
          <p:cNvPr id="15" name="Rectangle 14">
            <a:extLst>
              <a:ext uri="{FF2B5EF4-FFF2-40B4-BE49-F238E27FC236}">
                <a16:creationId xmlns:a16="http://schemas.microsoft.com/office/drawing/2014/main" id="{36BC631C-3027-4C72-B24E-6FC98DBF4FD9}"/>
              </a:ext>
            </a:extLst>
          </p:cNvPr>
          <p:cNvSpPr/>
          <p:nvPr/>
        </p:nvSpPr>
        <p:spPr>
          <a:xfrm>
            <a:off x="9135966" y="5025690"/>
            <a:ext cx="634961"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Talview</a:t>
            </a:r>
            <a:endPar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endParaRPr>
          </a:p>
        </p:txBody>
      </p:sp>
      <p:pic>
        <p:nvPicPr>
          <p:cNvPr id="16" name="Picture 47">
            <a:extLst>
              <a:ext uri="{FF2B5EF4-FFF2-40B4-BE49-F238E27FC236}">
                <a16:creationId xmlns:a16="http://schemas.microsoft.com/office/drawing/2014/main" id="{4C2C6101-7BD1-4CCA-B00E-FD7DDABCFD10}"/>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1560381" y="4481934"/>
            <a:ext cx="480830" cy="480830"/>
          </a:xfrm>
          <a:prstGeom prst="rect">
            <a:avLst/>
          </a:prstGeom>
        </p:spPr>
      </p:pic>
      <p:sp>
        <p:nvSpPr>
          <p:cNvPr id="17" name="TextBox 16">
            <a:extLst>
              <a:ext uri="{FF2B5EF4-FFF2-40B4-BE49-F238E27FC236}">
                <a16:creationId xmlns:a16="http://schemas.microsoft.com/office/drawing/2014/main" id="{140097AB-FBBB-46ED-915B-65EBC512411D}"/>
              </a:ext>
            </a:extLst>
          </p:cNvPr>
          <p:cNvSpPr txBox="1"/>
          <p:nvPr/>
        </p:nvSpPr>
        <p:spPr>
          <a:xfrm>
            <a:off x="1488218" y="5028414"/>
            <a:ext cx="6073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Range</a:t>
            </a:r>
          </a:p>
        </p:txBody>
      </p:sp>
      <p:pic>
        <p:nvPicPr>
          <p:cNvPr id="18" name="Picture 2">
            <a:extLst>
              <a:ext uri="{FF2B5EF4-FFF2-40B4-BE49-F238E27FC236}">
                <a16:creationId xmlns:a16="http://schemas.microsoft.com/office/drawing/2014/main" id="{76C8BC87-DA65-490E-A51B-976AB1C6FF0B}"/>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p:blipFill>
        <p:spPr bwMode="auto">
          <a:xfrm>
            <a:off x="2855447" y="4478775"/>
            <a:ext cx="475014" cy="4750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5482AA8-1963-4110-B451-EDA6C77BB1CA}"/>
              </a:ext>
            </a:extLst>
          </p:cNvPr>
          <p:cNvSpPr txBox="1"/>
          <p:nvPr/>
        </p:nvSpPr>
        <p:spPr>
          <a:xfrm>
            <a:off x="2630096" y="5025689"/>
            <a:ext cx="8700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HireVue Interviews</a:t>
            </a:r>
          </a:p>
        </p:txBody>
      </p:sp>
      <p:sp>
        <p:nvSpPr>
          <p:cNvPr id="20" name="TextBox 19">
            <a:extLst>
              <a:ext uri="{FF2B5EF4-FFF2-40B4-BE49-F238E27FC236}">
                <a16:creationId xmlns:a16="http://schemas.microsoft.com/office/drawing/2014/main" id="{A4026881-C638-4DBE-A4E8-9106E49DD4E3}"/>
              </a:ext>
            </a:extLst>
          </p:cNvPr>
          <p:cNvSpPr txBox="1"/>
          <p:nvPr/>
        </p:nvSpPr>
        <p:spPr>
          <a:xfrm>
            <a:off x="6567035" y="5028413"/>
            <a:ext cx="7411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Phenom</a:t>
            </a:r>
          </a:p>
        </p:txBody>
      </p:sp>
      <p:pic>
        <p:nvPicPr>
          <p:cNvPr id="21" name="Picture 2">
            <a:extLst>
              <a:ext uri="{FF2B5EF4-FFF2-40B4-BE49-F238E27FC236}">
                <a16:creationId xmlns:a16="http://schemas.microsoft.com/office/drawing/2014/main" id="{F31D1819-34DA-4BB2-AAE6-0B1E539C88A2}"/>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tretch/>
        </p:blipFill>
        <p:spPr bwMode="auto">
          <a:xfrm>
            <a:off x="6734009" y="4507720"/>
            <a:ext cx="396517" cy="476412"/>
          </a:xfrm>
          <a:prstGeom prst="rect">
            <a:avLst/>
          </a:prstGeom>
          <a:ln>
            <a:noFill/>
          </a:ln>
          <a:effectLst>
            <a:outerShdw blurRad="292100" dist="139700" dir="2700000" algn="tl" rotWithShape="0">
              <a:schemeClr val="bg1">
                <a:alpha val="65000"/>
              </a:scheme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21201A0-C8CA-4A43-8340-15B2A8ED5667}"/>
              </a:ext>
            </a:extLst>
          </p:cNvPr>
          <p:cNvSpPr txBox="1"/>
          <p:nvPr/>
        </p:nvSpPr>
        <p:spPr>
          <a:xfrm>
            <a:off x="3882197" y="5028412"/>
            <a:ext cx="94704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Pigeonhole Live</a:t>
            </a:r>
            <a:endPar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endParaRPr>
          </a:p>
        </p:txBody>
      </p:sp>
      <p:pic>
        <p:nvPicPr>
          <p:cNvPr id="23" name="Picture 65">
            <a:extLst>
              <a:ext uri="{FF2B5EF4-FFF2-40B4-BE49-F238E27FC236}">
                <a16:creationId xmlns:a16="http://schemas.microsoft.com/office/drawing/2014/main" id="{6165EDCD-38BF-46DB-A902-4B2A7EB86465}"/>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4143877" y="4487620"/>
            <a:ext cx="480830" cy="480830"/>
          </a:xfrm>
          <a:prstGeom prst="rect">
            <a:avLst/>
          </a:prstGeom>
        </p:spPr>
      </p:pic>
      <p:sp>
        <p:nvSpPr>
          <p:cNvPr id="24" name="TextBox 23">
            <a:extLst>
              <a:ext uri="{FF2B5EF4-FFF2-40B4-BE49-F238E27FC236}">
                <a16:creationId xmlns:a16="http://schemas.microsoft.com/office/drawing/2014/main" id="{36269BCB-CA23-4136-937E-DD7B4A7209BE}"/>
              </a:ext>
            </a:extLst>
          </p:cNvPr>
          <p:cNvSpPr txBox="1"/>
          <p:nvPr/>
        </p:nvSpPr>
        <p:spPr>
          <a:xfrm>
            <a:off x="5438943" y="5028413"/>
            <a:ext cx="48083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Polly</a:t>
            </a:r>
            <a:endPar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endParaRPr>
          </a:p>
        </p:txBody>
      </p:sp>
      <p:pic>
        <p:nvPicPr>
          <p:cNvPr id="25" name="Picture 65">
            <a:extLst>
              <a:ext uri="{FF2B5EF4-FFF2-40B4-BE49-F238E27FC236}">
                <a16:creationId xmlns:a16="http://schemas.microsoft.com/office/drawing/2014/main" id="{A8D5CFBC-264F-4298-82CB-10D2D5504955}"/>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5438943" y="4481934"/>
            <a:ext cx="480830" cy="480830"/>
          </a:xfrm>
          <a:prstGeom prst="rect">
            <a:avLst/>
          </a:prstGeom>
        </p:spPr>
      </p:pic>
      <p:sp>
        <p:nvSpPr>
          <p:cNvPr id="26" name="TextBox 25">
            <a:extLst>
              <a:ext uri="{FF2B5EF4-FFF2-40B4-BE49-F238E27FC236}">
                <a16:creationId xmlns:a16="http://schemas.microsoft.com/office/drawing/2014/main" id="{BEBF841C-85A3-4EDF-A294-148C52B793EC}"/>
              </a:ext>
            </a:extLst>
          </p:cNvPr>
          <p:cNvSpPr txBox="1"/>
          <p:nvPr/>
        </p:nvSpPr>
        <p:spPr>
          <a:xfrm>
            <a:off x="7861012" y="5025691"/>
            <a:ext cx="60678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Forms</a:t>
            </a:r>
            <a:endParaRPr kumimoji="0" lang="en-US"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endParaRPr>
          </a:p>
        </p:txBody>
      </p:sp>
      <p:pic>
        <p:nvPicPr>
          <p:cNvPr id="27" name="Picture 65">
            <a:extLst>
              <a:ext uri="{FF2B5EF4-FFF2-40B4-BE49-F238E27FC236}">
                <a16:creationId xmlns:a16="http://schemas.microsoft.com/office/drawing/2014/main" id="{AA9EF6FD-26BA-400F-B85D-5D9A7BFB7F64}"/>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7932872" y="4481934"/>
            <a:ext cx="480830" cy="480830"/>
          </a:xfrm>
          <a:prstGeom prst="rect">
            <a:avLst/>
          </a:prstGeom>
        </p:spPr>
      </p:pic>
      <p:sp>
        <p:nvSpPr>
          <p:cNvPr id="29" name="TextBox 28">
            <a:extLst>
              <a:ext uri="{FF2B5EF4-FFF2-40B4-BE49-F238E27FC236}">
                <a16:creationId xmlns:a16="http://schemas.microsoft.com/office/drawing/2014/main" id="{3F3343B7-987B-47D9-AA5F-737C4DD2104F}"/>
              </a:ext>
            </a:extLst>
          </p:cNvPr>
          <p:cNvSpPr txBox="1"/>
          <p:nvPr/>
        </p:nvSpPr>
        <p:spPr>
          <a:xfrm>
            <a:off x="10218534" y="5000348"/>
            <a:ext cx="54407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Slido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62605E"/>
                </a:solidFill>
                <a:effectLst/>
                <a:uLnTx/>
                <a:uFillTx/>
                <a:latin typeface="Segoe UI Semilight" panose="020B0402040204020203" pitchFamily="34" charset="0"/>
                <a:ea typeface="+mn-ea"/>
                <a:cs typeface="Segoe UI Semilight" panose="020B0402040204020203" pitchFamily="34" charset="0"/>
              </a:rPr>
              <a:t>Q&amp;A</a:t>
            </a:r>
          </a:p>
        </p:txBody>
      </p:sp>
      <p:pic>
        <p:nvPicPr>
          <p:cNvPr id="31" name="Picture 65">
            <a:extLst>
              <a:ext uri="{FF2B5EF4-FFF2-40B4-BE49-F238E27FC236}">
                <a16:creationId xmlns:a16="http://schemas.microsoft.com/office/drawing/2014/main" id="{E295A63C-526D-4A4C-A24B-62451BAC8CD6}"/>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10248068" y="4472959"/>
            <a:ext cx="480830" cy="480830"/>
          </a:xfrm>
          <a:prstGeom prst="rect">
            <a:avLst/>
          </a:prstGeom>
        </p:spPr>
      </p:pic>
    </p:spTree>
    <p:extLst>
      <p:ext uri="{BB962C8B-B14F-4D97-AF65-F5344CB8AC3E}">
        <p14:creationId xmlns:p14="http://schemas.microsoft.com/office/powerpoint/2010/main" val="154909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202BC1E7-FD2B-4616-A293-64CAB9C21E89}"/>
              </a:ext>
            </a:extLst>
          </p:cNvPr>
          <p:cNvSpPr txBox="1">
            <a:spLocks/>
          </p:cNvSpPr>
          <p:nvPr/>
        </p:nvSpPr>
        <p:spPr>
          <a:xfrm>
            <a:off x="298740" y="297986"/>
            <a:ext cx="11310648" cy="738664"/>
          </a:xfrm>
          <a:prstGeom prst="rect">
            <a:avLst/>
          </a:prstGeom>
          <a:noFill/>
        </p:spPr>
        <p:txBody>
          <a:bodyPr vert="horz" wrap="square" lIns="0" tIns="91440" rIns="146304" bIns="91440" rtlCol="0" anchor="ctr" anchorCtr="0">
            <a:sp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marL="120650">
              <a:lnSpc>
                <a:spcPct val="100000"/>
              </a:lnSpc>
            </a:pPr>
            <a:r>
              <a:rPr lang="en-US" sz="3600" b="1" spc="0" dirty="0">
                <a:solidFill>
                  <a:schemeClr val="bg2">
                    <a:lumMod val="25000"/>
                  </a:schemeClr>
                </a:solidFill>
                <a:latin typeface="Segoe UI" panose="020B0502040204020203" pitchFamily="34" charset="0"/>
                <a:ea typeface="+mj-ea"/>
              </a:rPr>
              <a:t>Resources</a:t>
            </a:r>
          </a:p>
        </p:txBody>
      </p:sp>
      <p:sp>
        <p:nvSpPr>
          <p:cNvPr id="80" name="Rectangle 79">
            <a:extLst>
              <a:ext uri="{FF2B5EF4-FFF2-40B4-BE49-F238E27FC236}">
                <a16:creationId xmlns:a16="http://schemas.microsoft.com/office/drawing/2014/main" id="{09CE0641-D398-43AF-ACDE-E2801C182A60}"/>
              </a:ext>
            </a:extLst>
          </p:cNvPr>
          <p:cNvSpPr/>
          <p:nvPr/>
        </p:nvSpPr>
        <p:spPr bwMode="auto">
          <a:xfrm>
            <a:off x="0" y="345088"/>
            <a:ext cx="138371" cy="644461"/>
          </a:xfrm>
          <a:prstGeom prst="rect">
            <a:avLst/>
          </a:prstGeom>
          <a:solidFill>
            <a:srgbClr val="6262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AEA447-E362-4B37-B6D8-6C8B7CC6BF37}"/>
              </a:ext>
            </a:extLst>
          </p:cNvPr>
          <p:cNvSpPr>
            <a:spLocks noGrp="1"/>
          </p:cNvSpPr>
          <p:nvPr>
            <p:ph idx="1"/>
          </p:nvPr>
        </p:nvSpPr>
        <p:spPr>
          <a:xfrm>
            <a:off x="471055" y="1209041"/>
            <a:ext cx="6825672" cy="5172094"/>
          </a:xfrm>
        </p:spPr>
        <p:txBody>
          <a:bodyPr>
            <a:noAutofit/>
          </a:bodyPr>
          <a:lstStyle/>
          <a:p>
            <a:pPr marL="0" marR="0" indent="0">
              <a:spcBef>
                <a:spcPts val="0"/>
              </a:spcBef>
              <a:spcAft>
                <a:spcPts val="0"/>
              </a:spcAft>
              <a:buNone/>
            </a:pPr>
            <a:r>
              <a:rPr lang="en-US" sz="3200" b="1" dirty="0">
                <a:effectLst/>
                <a:latin typeface="Calibri" panose="020F0502020204030204" pitchFamily="34" charset="0"/>
              </a:rPr>
              <a:t>Announcement Blog Posts</a:t>
            </a:r>
          </a:p>
          <a:p>
            <a:pPr marL="0" marR="0" indent="0">
              <a:spcBef>
                <a:spcPts val="0"/>
              </a:spcBef>
              <a:spcAft>
                <a:spcPts val="0"/>
              </a:spcAft>
              <a:buNone/>
            </a:pPr>
            <a:r>
              <a:rPr lang="en-US" sz="3200" dirty="0">
                <a:effectLst/>
                <a:latin typeface="Calibri" panose="020F0502020204030204" pitchFamily="34" charset="0"/>
                <a:hlinkClick r:id="rId3"/>
              </a:rPr>
              <a:t>https://aka.ms/meetingsapps/blog</a:t>
            </a:r>
            <a:endParaRPr lang="en-US" sz="3200" dirty="0">
              <a:latin typeface="Calibri" panose="020F0502020204030204" pitchFamily="34" charset="0"/>
            </a:endParaRPr>
          </a:p>
          <a:p>
            <a:pPr marL="0" indent="0">
              <a:spcBef>
                <a:spcPts val="0"/>
              </a:spcBef>
              <a:buNone/>
            </a:pPr>
            <a:endParaRPr lang="en-US" sz="3200" b="1" dirty="0">
              <a:effectLst/>
              <a:latin typeface="Calibri" panose="020F0502020204030204" pitchFamily="34" charset="0"/>
            </a:endParaRPr>
          </a:p>
          <a:p>
            <a:pPr marL="0" indent="0">
              <a:spcBef>
                <a:spcPts val="0"/>
              </a:spcBef>
              <a:buNone/>
            </a:pPr>
            <a:r>
              <a:rPr lang="en-US" sz="3200" b="1" dirty="0">
                <a:effectLst/>
                <a:latin typeface="Calibri" panose="020F0502020204030204" pitchFamily="34" charset="0"/>
              </a:rPr>
              <a:t>Apps in Meetings Home Page</a:t>
            </a:r>
          </a:p>
          <a:p>
            <a:pPr marL="0" indent="0">
              <a:spcBef>
                <a:spcPts val="0"/>
              </a:spcBef>
              <a:buNone/>
            </a:pPr>
            <a:r>
              <a:rPr lang="en-US" sz="3200" dirty="0">
                <a:effectLst/>
                <a:latin typeface="Calibri" panose="020F0502020204030204" pitchFamily="34" charset="0"/>
                <a:hlinkClick r:id="rId4"/>
              </a:rPr>
              <a:t>https://aka.ms/meetingsapps/home</a:t>
            </a:r>
            <a:endParaRPr lang="en-US" sz="3200" dirty="0">
              <a:effectLst/>
              <a:latin typeface="Calibri" panose="020F0502020204030204" pitchFamily="34" charset="0"/>
            </a:endParaRPr>
          </a:p>
          <a:p>
            <a:pPr marL="0" marR="0" indent="0">
              <a:spcBef>
                <a:spcPts val="0"/>
              </a:spcBef>
              <a:spcAft>
                <a:spcPts val="0"/>
              </a:spcAft>
              <a:buNone/>
            </a:pPr>
            <a:endParaRPr lang="en-US" sz="3200" dirty="0">
              <a:effectLst/>
              <a:latin typeface="Calibri" panose="020F0502020204030204" pitchFamily="34" charset="0"/>
            </a:endParaRPr>
          </a:p>
          <a:p>
            <a:pPr marL="0" marR="0" indent="0">
              <a:spcBef>
                <a:spcPts val="0"/>
              </a:spcBef>
              <a:spcAft>
                <a:spcPts val="0"/>
              </a:spcAft>
              <a:buNone/>
            </a:pPr>
            <a:r>
              <a:rPr lang="en-US" sz="3200" b="1" dirty="0">
                <a:latin typeface="Calibri" panose="020F0502020204030204" pitchFamily="34" charset="0"/>
              </a:rPr>
              <a:t>Developer Documentation</a:t>
            </a:r>
            <a:endParaRPr lang="en-US" sz="3200" b="1" dirty="0">
              <a:effectLst/>
              <a:latin typeface="Calibri" panose="020F0502020204030204" pitchFamily="34" charset="0"/>
            </a:endParaRPr>
          </a:p>
          <a:p>
            <a:pPr marL="0" indent="0">
              <a:spcBef>
                <a:spcPts val="0"/>
              </a:spcBef>
              <a:buNone/>
            </a:pPr>
            <a:r>
              <a:rPr lang="en-US" sz="3200" dirty="0">
                <a:latin typeface="Calibri" panose="020F0502020204030204" pitchFamily="34" charset="0"/>
                <a:hlinkClick r:id="rId5"/>
              </a:rPr>
              <a:t>https://aka.ms/meetingsapps/devdocs</a:t>
            </a:r>
            <a:endParaRPr lang="en-US" sz="3200" dirty="0">
              <a:latin typeface="Calibri" panose="020F0502020204030204" pitchFamily="34" charset="0"/>
            </a:endParaRPr>
          </a:p>
          <a:p>
            <a:pPr marL="0" indent="0">
              <a:spcBef>
                <a:spcPts val="0"/>
              </a:spcBef>
              <a:buNone/>
            </a:pPr>
            <a:br>
              <a:rPr lang="en-US" sz="3200" dirty="0">
                <a:latin typeface="Calibri" panose="020F0502020204030204" pitchFamily="34" charset="0"/>
              </a:rPr>
            </a:br>
            <a:r>
              <a:rPr lang="en-US" sz="3200" b="1" dirty="0">
                <a:latin typeface="Calibri" panose="020F0502020204030204" pitchFamily="34" charset="0"/>
              </a:rPr>
              <a:t>John Moore – All Meetings Apps</a:t>
            </a:r>
            <a:br>
              <a:rPr lang="en-US" sz="3200" dirty="0">
                <a:latin typeface="Calibri" panose="020F0502020204030204" pitchFamily="34" charset="0"/>
              </a:rPr>
            </a:br>
            <a:r>
              <a:rPr lang="en-US" sz="3200" dirty="0">
                <a:latin typeface="Calibri" panose="020F0502020204030204" pitchFamily="34" charset="0"/>
                <a:hlinkClick r:id="rId6"/>
              </a:rPr>
              <a:t>https://youtu.be/hCccXRGeLCw</a:t>
            </a:r>
            <a:r>
              <a:rPr lang="en-US" sz="3200" dirty="0">
                <a:latin typeface="Calibri" panose="020F0502020204030204" pitchFamily="34" charset="0"/>
              </a:rPr>
              <a:t> </a:t>
            </a:r>
          </a:p>
          <a:p>
            <a:pPr marL="0" marR="0" indent="0">
              <a:spcBef>
                <a:spcPts val="0"/>
              </a:spcBef>
              <a:spcAft>
                <a:spcPts val="0"/>
              </a:spcAft>
              <a:buNone/>
            </a:pPr>
            <a:endParaRPr lang="en-US" sz="3200" dirty="0">
              <a:latin typeface="Calibri" panose="020F0502020204030204" pitchFamily="34" charset="0"/>
              <a:hlinkClick r:id="rId3"/>
            </a:endParaRPr>
          </a:p>
          <a:p>
            <a:pPr marL="0" marR="0" indent="0">
              <a:spcBef>
                <a:spcPts val="0"/>
              </a:spcBef>
              <a:spcAft>
                <a:spcPts val="0"/>
              </a:spcAft>
              <a:buNone/>
            </a:pPr>
            <a:endParaRPr lang="en-US" sz="3200" dirty="0">
              <a:latin typeface="Calibri" panose="020F0502020204030204" pitchFamily="34" charset="0"/>
            </a:endParaRPr>
          </a:p>
        </p:txBody>
      </p:sp>
      <p:sp>
        <p:nvSpPr>
          <p:cNvPr id="6" name="Rectangle 5">
            <a:extLst>
              <a:ext uri="{FF2B5EF4-FFF2-40B4-BE49-F238E27FC236}">
                <a16:creationId xmlns:a16="http://schemas.microsoft.com/office/drawing/2014/main" id="{CE9438B7-7E39-4B5E-8E98-936C5049226F}"/>
              </a:ext>
            </a:extLst>
          </p:cNvPr>
          <p:cNvSpPr/>
          <p:nvPr/>
        </p:nvSpPr>
        <p:spPr>
          <a:xfrm>
            <a:off x="7410110" y="0"/>
            <a:ext cx="4781889"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E18E5E3-F9FD-4BD6-AFF0-9ED3ECFF3FD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948471" y="1281049"/>
            <a:ext cx="3943689" cy="1215537"/>
          </a:xfrm>
          <a:prstGeom prst="rect">
            <a:avLst/>
          </a:prstGeom>
        </p:spPr>
      </p:pic>
      <p:pic>
        <p:nvPicPr>
          <p:cNvPr id="8" name="Picture 7">
            <a:extLst>
              <a:ext uri="{FF2B5EF4-FFF2-40B4-BE49-F238E27FC236}">
                <a16:creationId xmlns:a16="http://schemas.microsoft.com/office/drawing/2014/main" id="{AE7A849C-BCCB-441D-93D4-D8ABB1EA4DC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49571" y="2715280"/>
            <a:ext cx="3942589" cy="2003712"/>
          </a:xfrm>
          <a:prstGeom prst="rect">
            <a:avLst/>
          </a:prstGeom>
        </p:spPr>
      </p:pic>
    </p:spTree>
    <p:extLst>
      <p:ext uri="{BB962C8B-B14F-4D97-AF65-F5344CB8AC3E}">
        <p14:creationId xmlns:p14="http://schemas.microsoft.com/office/powerpoint/2010/main" val="293945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B8D-4982-4143-A1B1-D2A680AFE345}"/>
              </a:ext>
            </a:extLst>
          </p:cNvPr>
          <p:cNvSpPr>
            <a:spLocks noGrp="1"/>
          </p:cNvSpPr>
          <p:nvPr>
            <p:ph type="title"/>
          </p:nvPr>
        </p:nvSpPr>
        <p:spPr>
          <a:xfrm>
            <a:off x="334060" y="107986"/>
            <a:ext cx="11336039" cy="758022"/>
          </a:xfrm>
        </p:spPr>
        <p:txBody>
          <a:bodyPr/>
          <a:lstStyle/>
          <a:p>
            <a:r>
              <a:rPr lang="en-US" dirty="0"/>
              <a:t>Pre-Meeting</a:t>
            </a:r>
          </a:p>
        </p:txBody>
      </p:sp>
      <p:pic>
        <p:nvPicPr>
          <p:cNvPr id="1026" name="Picture 2" descr="pre-meeting tab view">
            <a:extLst>
              <a:ext uri="{FF2B5EF4-FFF2-40B4-BE49-F238E27FC236}">
                <a16:creationId xmlns:a16="http://schemas.microsoft.com/office/drawing/2014/main" id="{19E43708-DB40-43D7-BFBE-E0D91CD9461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2331" y="765379"/>
            <a:ext cx="10023524" cy="590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2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B8D-4982-4143-A1B1-D2A680AFE345}"/>
              </a:ext>
            </a:extLst>
          </p:cNvPr>
          <p:cNvSpPr>
            <a:spLocks noGrp="1"/>
          </p:cNvSpPr>
          <p:nvPr>
            <p:ph type="title"/>
          </p:nvPr>
        </p:nvSpPr>
        <p:spPr>
          <a:xfrm>
            <a:off x="334060" y="107986"/>
            <a:ext cx="11336039" cy="758022"/>
          </a:xfrm>
        </p:spPr>
        <p:txBody>
          <a:bodyPr/>
          <a:lstStyle/>
          <a:p>
            <a:r>
              <a:rPr lang="en-US" dirty="0"/>
              <a:t>In-Meeting Side Panel</a:t>
            </a:r>
          </a:p>
        </p:txBody>
      </p:sp>
      <p:pic>
        <p:nvPicPr>
          <p:cNvPr id="3074" name="Picture 2" descr="In-meeting-dialog view">
            <a:extLst>
              <a:ext uri="{FF2B5EF4-FFF2-40B4-BE49-F238E27FC236}">
                <a16:creationId xmlns:a16="http://schemas.microsoft.com/office/drawing/2014/main" id="{261EA6F2-26E7-4219-B703-BDD033653A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91046" y="866008"/>
            <a:ext cx="10231582" cy="592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B8D-4982-4143-A1B1-D2A680AFE345}"/>
              </a:ext>
            </a:extLst>
          </p:cNvPr>
          <p:cNvSpPr>
            <a:spLocks noGrp="1"/>
          </p:cNvSpPr>
          <p:nvPr>
            <p:ph type="title"/>
          </p:nvPr>
        </p:nvSpPr>
        <p:spPr>
          <a:xfrm>
            <a:off x="334060" y="107986"/>
            <a:ext cx="11336039" cy="758022"/>
          </a:xfrm>
        </p:spPr>
        <p:txBody>
          <a:bodyPr/>
          <a:lstStyle/>
          <a:p>
            <a:r>
              <a:rPr lang="en-US" dirty="0"/>
              <a:t>In-Meeting Dialog</a:t>
            </a:r>
          </a:p>
        </p:txBody>
      </p:sp>
      <p:pic>
        <p:nvPicPr>
          <p:cNvPr id="2050" name="Picture 2" descr="dialog view">
            <a:extLst>
              <a:ext uri="{FF2B5EF4-FFF2-40B4-BE49-F238E27FC236}">
                <a16:creationId xmlns:a16="http://schemas.microsoft.com/office/drawing/2014/main" id="{C76BDD81-2C86-40DD-8B4D-A1A2E63F40B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52947" y="866008"/>
            <a:ext cx="10210511" cy="590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7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EB8D-4982-4143-A1B1-D2A680AFE345}"/>
              </a:ext>
            </a:extLst>
          </p:cNvPr>
          <p:cNvSpPr>
            <a:spLocks noGrp="1"/>
          </p:cNvSpPr>
          <p:nvPr>
            <p:ph type="title"/>
          </p:nvPr>
        </p:nvSpPr>
        <p:spPr>
          <a:xfrm>
            <a:off x="334060" y="107986"/>
            <a:ext cx="11336039" cy="758022"/>
          </a:xfrm>
        </p:spPr>
        <p:txBody>
          <a:bodyPr/>
          <a:lstStyle/>
          <a:p>
            <a:r>
              <a:rPr lang="en-US" dirty="0"/>
              <a:t>Post-Meeting Experience</a:t>
            </a:r>
          </a:p>
        </p:txBody>
      </p:sp>
      <p:pic>
        <p:nvPicPr>
          <p:cNvPr id="3" name="Picture 2" descr="post meeting view">
            <a:extLst>
              <a:ext uri="{FF2B5EF4-FFF2-40B4-BE49-F238E27FC236}">
                <a16:creationId xmlns:a16="http://schemas.microsoft.com/office/drawing/2014/main" id="{1310565B-A064-48A6-A6C6-383CBFD459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2947" y="864589"/>
            <a:ext cx="10189732" cy="590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0.17.1.1417"/>
  <p:tag name="SLIDO_PRESENTATION_ID" val="00000000-0000-0000-0000-000000000000"/>
  <p:tag name="SLIDO_EVENT_UUID" val="8685fcf6-2453-449e-8c1e-434a8dbff8dd"/>
  <p:tag name="SLIDO_EVENT_SECTION_UUID" val="4c9be828-b69a-4f0a-88d4-cc901594e14f"/>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Microsoft 365 PPT Template - 2018">
  <a:themeElements>
    <a:clrScheme name="Teams">
      <a:dk1>
        <a:srgbClr val="252423"/>
      </a:dk1>
      <a:lt1>
        <a:sysClr val="window" lastClr="FFFFFF"/>
      </a:lt1>
      <a:dk2>
        <a:srgbClr val="6264A7"/>
      </a:dk2>
      <a:lt2>
        <a:srgbClr val="F3F2F1"/>
      </a:lt2>
      <a:accent1>
        <a:srgbClr val="C50E2E"/>
      </a:accent1>
      <a:accent2>
        <a:srgbClr val="9FA4FE"/>
      </a:accent2>
      <a:accent3>
        <a:srgbClr val="ED1B3E"/>
      </a:accent3>
      <a:accent4>
        <a:srgbClr val="605E5C"/>
      </a:accent4>
      <a:accent5>
        <a:srgbClr val="BEBBB8"/>
      </a:accent5>
      <a:accent6>
        <a:srgbClr val="E1DFDD"/>
      </a:accent6>
      <a:hlink>
        <a:srgbClr val="6264A7"/>
      </a:hlink>
      <a:folHlink>
        <a:srgbClr val="C8C6C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7_Office Theme">
  <a:themeElements>
    <a:clrScheme name="Custom 5">
      <a:dk1>
        <a:srgbClr val="FFFFFF"/>
      </a:dk1>
      <a:lt1>
        <a:srgbClr val="000000"/>
      </a:lt1>
      <a:dk2>
        <a:srgbClr val="FFFFFF"/>
      </a:dk2>
      <a:lt2>
        <a:srgbClr val="E7E6E6"/>
      </a:lt2>
      <a:accent1>
        <a:srgbClr val="D9E2F3"/>
      </a:accent1>
      <a:accent2>
        <a:srgbClr val="DDF6FF"/>
      </a:accent2>
      <a:accent3>
        <a:srgbClr val="A5A5A5"/>
      </a:accent3>
      <a:accent4>
        <a:srgbClr val="FFC000"/>
      </a:accent4>
      <a:accent5>
        <a:srgbClr val="5B9BD5"/>
      </a:accent5>
      <a:accent6>
        <a:srgbClr val="70AD47"/>
      </a:accent6>
      <a:hlink>
        <a:srgbClr val="57D3FF"/>
      </a:hlink>
      <a:folHlink>
        <a:srgbClr val="954F72"/>
      </a:folHlink>
    </a:clrScheme>
    <a:fontScheme name="Custom 1">
      <a:majorFont>
        <a:latin typeface="Segoe UI Semibold"/>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3" id="{94C52B42-A0DD-8843-AEAB-20E90A3A21BA}" vid="{8AA2F2AB-68B9-D94E-A224-517880B0FE6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825</Words>
  <Application>Microsoft Office PowerPoint</Application>
  <PresentationFormat>Widescreen</PresentationFormat>
  <Paragraphs>160</Paragraphs>
  <Slides>17</Slides>
  <Notes>10</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17</vt:i4>
      </vt:variant>
    </vt:vector>
  </HeadingPairs>
  <TitlesOfParts>
    <vt:vector size="31" baseType="lpstr">
      <vt:lpstr>Arial</vt:lpstr>
      <vt:lpstr>Calibri</vt:lpstr>
      <vt:lpstr>Calibri Light</vt:lpstr>
      <vt:lpstr>Segoe UI</vt:lpstr>
      <vt:lpstr>Segoe UI Light</vt:lpstr>
      <vt:lpstr>Segoe UI Semibold</vt:lpstr>
      <vt:lpstr>Segoe UI Semilight</vt:lpstr>
      <vt:lpstr>SegoeUI</vt:lpstr>
      <vt:lpstr>Wingdings</vt:lpstr>
      <vt:lpstr>2_Microsoft 365 PPT Template - 2018</vt:lpstr>
      <vt:lpstr>17_Office Theme</vt:lpstr>
      <vt:lpstr>1_Microsoft 365 PPT Theme 2019</vt:lpstr>
      <vt:lpstr>office theme</vt:lpstr>
      <vt:lpstr>5_White Template</vt:lpstr>
      <vt:lpstr> 11 Webinars and Large Meetings</vt:lpstr>
      <vt:lpstr>Be more productive with Microsoft Teams apps for meetings</vt:lpstr>
      <vt:lpstr>PowerPoint Presentation</vt:lpstr>
      <vt:lpstr>PowerPoint Presentation</vt:lpstr>
      <vt:lpstr>PowerPoint Presentation</vt:lpstr>
      <vt:lpstr>Pre-Meeting</vt:lpstr>
      <vt:lpstr>In-Meeting Side Panel</vt:lpstr>
      <vt:lpstr>In-Meeting Dialog</vt:lpstr>
      <vt:lpstr>Post-Meeting Experience</vt:lpstr>
      <vt:lpstr>Post-Meeting Experience</vt:lpstr>
      <vt:lpstr>Example: Asana for Microsoft Teams</vt:lpstr>
      <vt:lpstr>PowerPoint Presentation</vt:lpstr>
      <vt:lpstr>A single hub for work, aligned to key business scenarios, that maximizes the flow of work</vt:lpstr>
      <vt:lpstr>Engage your people where they already are</vt:lpstr>
      <vt:lpstr>How Do They Show Up?</vt:lpstr>
      <vt:lpstr>What’s In it for Us?</vt:lpstr>
      <vt:lpstr>Next Step: Start with a Scenario .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2021-04-08T19:52:04Z</dcterms:created>
  <dcterms:modified xsi:type="dcterms:W3CDTF">2021-04-09T01:30:03Z</dcterms:modified>
</cp:coreProperties>
</file>